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Lst>
  <p:notesMasterIdLst>
    <p:notesMasterId r:id="rId35"/>
  </p:notesMasterIdLst>
  <p:sldIdLst>
    <p:sldId id="612" r:id="rId2"/>
    <p:sldId id="437" r:id="rId3"/>
    <p:sldId id="509" r:id="rId4"/>
    <p:sldId id="592" r:id="rId5"/>
    <p:sldId id="593" r:id="rId6"/>
    <p:sldId id="594" r:id="rId7"/>
    <p:sldId id="494" r:id="rId8"/>
    <p:sldId id="596" r:id="rId9"/>
    <p:sldId id="597" r:id="rId10"/>
    <p:sldId id="595" r:id="rId11"/>
    <p:sldId id="602" r:id="rId12"/>
    <p:sldId id="605" r:id="rId13"/>
    <p:sldId id="579" r:id="rId14"/>
    <p:sldId id="606" r:id="rId15"/>
    <p:sldId id="607" r:id="rId16"/>
    <p:sldId id="512" r:id="rId17"/>
    <p:sldId id="513" r:id="rId18"/>
    <p:sldId id="572" r:id="rId19"/>
    <p:sldId id="573" r:id="rId20"/>
    <p:sldId id="574" r:id="rId21"/>
    <p:sldId id="575" r:id="rId22"/>
    <p:sldId id="576" r:id="rId23"/>
    <p:sldId id="580" r:id="rId24"/>
    <p:sldId id="520" r:id="rId25"/>
    <p:sldId id="521" r:id="rId26"/>
    <p:sldId id="522" r:id="rId27"/>
    <p:sldId id="523" r:id="rId28"/>
    <p:sldId id="524" r:id="rId29"/>
    <p:sldId id="577" r:id="rId30"/>
    <p:sldId id="578" r:id="rId31"/>
    <p:sldId id="581" r:id="rId32"/>
    <p:sldId id="582" r:id="rId33"/>
    <p:sldId id="583"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matter" id="{A114C191-532C-FB44-B949-0854A308D117}">
          <p14:sldIdLst>
            <p14:sldId id="612"/>
            <p14:sldId id="437"/>
            <p14:sldId id="509"/>
            <p14:sldId id="592"/>
            <p14:sldId id="593"/>
            <p14:sldId id="594"/>
            <p14:sldId id="494"/>
            <p14:sldId id="596"/>
            <p14:sldId id="597"/>
            <p14:sldId id="595"/>
            <p14:sldId id="602"/>
            <p14:sldId id="605"/>
            <p14:sldId id="579"/>
            <p14:sldId id="606"/>
            <p14:sldId id="607"/>
            <p14:sldId id="512"/>
            <p14:sldId id="513"/>
            <p14:sldId id="572"/>
            <p14:sldId id="573"/>
            <p14:sldId id="574"/>
            <p14:sldId id="575"/>
            <p14:sldId id="576"/>
            <p14:sldId id="580"/>
            <p14:sldId id="520"/>
            <p14:sldId id="521"/>
            <p14:sldId id="522"/>
            <p14:sldId id="523"/>
            <p14:sldId id="524"/>
            <p14:sldId id="577"/>
            <p14:sldId id="578"/>
            <p14:sldId id="581"/>
            <p14:sldId id="582"/>
            <p14:sldId id="583"/>
          </p14:sldIdLst>
        </p14:section>
        <p14:section name="bonus" id="{0AD68313-AC8C-0144-9BD4-C6C24D47026E}">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28E"/>
    <a:srgbClr val="A4A5A8"/>
    <a:srgbClr val="41B7E8"/>
    <a:srgbClr val="FEDE34"/>
    <a:srgbClr val="B0BC49"/>
    <a:srgbClr val="FA8B3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714"/>
    <p:restoredTop sz="84258" autoAdjust="0"/>
  </p:normalViewPr>
  <p:slideViewPr>
    <p:cSldViewPr snapToGrid="0" snapToObjects="1">
      <p:cViewPr varScale="1">
        <p:scale>
          <a:sx n="100" d="100"/>
          <a:sy n="100" d="100"/>
        </p:scale>
        <p:origin x="894"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5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2.tiff>
</file>

<file path=ppt/media/image3.jpeg>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2A3374-A0FE-6A49-8621-D2AB9A23D99B}" type="datetimeFigureOut">
              <a:rPr lang="en-US" smtClean="0"/>
              <a:t>9/18/2019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0CC14CD-414D-E946-B534-CEFAE7C0920C}" type="slidenum">
              <a:rPr lang="en-US" smtClean="0"/>
              <a:t>‹#›</a:t>
            </a:fld>
            <a:endParaRPr lang="en-US"/>
          </a:p>
        </p:txBody>
      </p:sp>
    </p:spTree>
    <p:extLst>
      <p:ext uri="{BB962C8B-B14F-4D97-AF65-F5344CB8AC3E}">
        <p14:creationId xmlns:p14="http://schemas.microsoft.com/office/powerpoint/2010/main" val="33507951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2</a:t>
            </a:fld>
            <a:endParaRPr lang="en-US"/>
          </a:p>
        </p:txBody>
      </p:sp>
    </p:spTree>
    <p:extLst>
      <p:ext uri="{BB962C8B-B14F-4D97-AF65-F5344CB8AC3E}">
        <p14:creationId xmlns:p14="http://schemas.microsoft.com/office/powerpoint/2010/main" val="38293433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a:t>
            </a:r>
            <a:r>
              <a:rPr lang="en-US" baseline="0" dirty="0"/>
              <a:t> we say when a word has multiple meanings? Polysemy.</a:t>
            </a:r>
            <a:endParaRPr lang="en-US" dirty="0"/>
          </a:p>
          <a:p>
            <a:r>
              <a:rPr lang="en-US" dirty="0"/>
              <a:t>We may allow</a:t>
            </a:r>
            <a:r>
              <a:rPr lang="en-US" baseline="0" dirty="0"/>
              <a:t> definitions to be flexible: using disjunction, multiple meanings.</a:t>
            </a:r>
          </a:p>
          <a:p>
            <a:r>
              <a:rPr lang="en-US" baseline="0" dirty="0"/>
              <a:t>We may introduce new terms, such as “friend of the library”.</a:t>
            </a:r>
            <a:endParaRPr lang="en-US" dirty="0"/>
          </a:p>
        </p:txBody>
      </p:sp>
      <p:sp>
        <p:nvSpPr>
          <p:cNvPr id="4" name="Slide Number Placeholder 3"/>
          <p:cNvSpPr>
            <a:spLocks noGrp="1"/>
          </p:cNvSpPr>
          <p:nvPr>
            <p:ph type="sldNum" sz="quarter" idx="10"/>
          </p:nvPr>
        </p:nvSpPr>
        <p:spPr/>
        <p:txBody>
          <a:bodyPr/>
          <a:lstStyle/>
          <a:p>
            <a:fld id="{38B9C866-A083-B64F-84E0-15C64A7EEE14}" type="slidenum">
              <a:rPr lang="en-US" smtClean="0"/>
              <a:t>13</a:t>
            </a:fld>
            <a:endParaRPr lang="en-US"/>
          </a:p>
        </p:txBody>
      </p:sp>
    </p:spTree>
    <p:extLst>
      <p:ext uri="{BB962C8B-B14F-4D97-AF65-F5344CB8AC3E}">
        <p14:creationId xmlns:p14="http://schemas.microsoft.com/office/powerpoint/2010/main" val="492118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14</a:t>
            </a:fld>
            <a:endParaRPr lang="en-US"/>
          </a:p>
        </p:txBody>
      </p:sp>
    </p:spTree>
    <p:extLst>
      <p:ext uri="{BB962C8B-B14F-4D97-AF65-F5344CB8AC3E}">
        <p14:creationId xmlns:p14="http://schemas.microsoft.com/office/powerpoint/2010/main" val="1449486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Strong:</a:t>
            </a:r>
            <a:r>
              <a:rPr lang="en-US" baseline="0" dirty="0"/>
              <a:t> we can create exceptions, but both states cannot always be true</a:t>
            </a:r>
          </a:p>
          <a:p>
            <a:r>
              <a:rPr lang="en-US" baseline="0" dirty="0"/>
              <a:t>Weak: we can soften one requirement</a:t>
            </a:r>
            <a:endParaRPr lang="en-US" dirty="0"/>
          </a:p>
        </p:txBody>
      </p:sp>
      <p:sp>
        <p:nvSpPr>
          <p:cNvPr id="4" name="Slide Number Placeholder 3"/>
          <p:cNvSpPr>
            <a:spLocks noGrp="1"/>
          </p:cNvSpPr>
          <p:nvPr>
            <p:ph type="sldNum" sz="quarter" idx="10"/>
          </p:nvPr>
        </p:nvSpPr>
        <p:spPr/>
        <p:txBody>
          <a:bodyPr/>
          <a:lstStyle/>
          <a:p>
            <a:fld id="{38B9C866-A083-B64F-84E0-15C64A7EEE14}" type="slidenum">
              <a:rPr lang="en-US" smtClean="0"/>
              <a:t>15</a:t>
            </a:fld>
            <a:endParaRPr lang="en-US"/>
          </a:p>
        </p:txBody>
      </p:sp>
    </p:spTree>
    <p:extLst>
      <p:ext uri="{BB962C8B-B14F-4D97-AF65-F5344CB8AC3E}">
        <p14:creationId xmlns:p14="http://schemas.microsoft.com/office/powerpoint/2010/main" val="765826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VoterIDLinking</a:t>
            </a:r>
            <a:r>
              <a:rPr lang="en-US" baseline="0" dirty="0"/>
              <a:t> means the </a:t>
            </a:r>
            <a:r>
              <a:rPr lang="en-US" baseline="0" dirty="0" err="1"/>
              <a:t>VoterID</a:t>
            </a:r>
            <a:r>
              <a:rPr lang="en-US" baseline="0" dirty="0"/>
              <a:t> is captured, but not linked to the voter’s choice</a:t>
            </a:r>
          </a:p>
          <a:p>
            <a:r>
              <a:rPr lang="en-US" baseline="0" dirty="0" err="1"/>
              <a:t>VoterIDTransfer</a:t>
            </a:r>
            <a:r>
              <a:rPr lang="en-US" baseline="0" dirty="0"/>
              <a:t> means the </a:t>
            </a:r>
            <a:r>
              <a:rPr lang="en-US" baseline="0" dirty="0" err="1"/>
              <a:t>VoterID</a:t>
            </a:r>
            <a:r>
              <a:rPr lang="en-US" baseline="0" dirty="0"/>
              <a:t> is captured, may be linked, and is transferred to the central polling database; possibly with time stamps on everything</a:t>
            </a:r>
            <a:endParaRPr lang="en-US" dirty="0"/>
          </a:p>
        </p:txBody>
      </p:sp>
      <p:sp>
        <p:nvSpPr>
          <p:cNvPr id="4" name="Slide Number Placeholder 3"/>
          <p:cNvSpPr>
            <a:spLocks noGrp="1"/>
          </p:cNvSpPr>
          <p:nvPr>
            <p:ph type="sldNum" sz="quarter" idx="10"/>
          </p:nvPr>
        </p:nvSpPr>
        <p:spPr/>
        <p:txBody>
          <a:bodyPr/>
          <a:lstStyle/>
          <a:p>
            <a:fld id="{320E3A58-CB4D-454A-A19A-D73FCCDC23A8}" type="slidenum">
              <a:rPr lang="en-US" smtClean="0"/>
              <a:t>16</a:t>
            </a:fld>
            <a:endParaRPr lang="en-US"/>
          </a:p>
        </p:txBody>
      </p:sp>
    </p:spTree>
    <p:extLst>
      <p:ext uri="{BB962C8B-B14F-4D97-AF65-F5344CB8AC3E}">
        <p14:creationId xmlns:p14="http://schemas.microsoft.com/office/powerpoint/2010/main" val="4170260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Abandon</a:t>
            </a:r>
            <a:r>
              <a:rPr lang="en-US" sz="1200" baseline="0" dirty="0"/>
              <a:t> the goal </a:t>
            </a:r>
            <a:r>
              <a:rPr lang="en-US" sz="1200" baseline="0" dirty="0" err="1"/>
              <a:t>VoterIDCaptured</a:t>
            </a:r>
            <a:r>
              <a:rPr lang="en-US" sz="1200" baseline="0" dirty="0"/>
              <a:t> to reduce risk.</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dirty="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t>To reduce</a:t>
            </a:r>
            <a:r>
              <a:rPr lang="en-US" sz="1200" baseline="0" dirty="0"/>
              <a:t> </a:t>
            </a:r>
            <a:r>
              <a:rPr lang="en-US" sz="1200" dirty="0"/>
              <a:t>risk</a:t>
            </a:r>
            <a:r>
              <a:rPr lang="en-US" sz="1200" baseline="0" dirty="0"/>
              <a:t>, w</a:t>
            </a:r>
            <a:r>
              <a:rPr lang="en-US" sz="1200" dirty="0"/>
              <a:t>e may </a:t>
            </a:r>
            <a:r>
              <a:rPr lang="en-US" sz="1200" b="1" dirty="0"/>
              <a:t>abandon</a:t>
            </a:r>
            <a:r>
              <a:rPr lang="en-US" sz="1200" dirty="0"/>
              <a:t> the Voter ID capture goal and choosing an alternate goal. The alternate goal has a station</a:t>
            </a:r>
            <a:r>
              <a:rPr lang="en-US" sz="1200" baseline="0" dirty="0"/>
              <a:t> attendant verifying the voter’s identification, which contributes an assumption to the system: “The Voter ID has been verified.” This assumption may be reinforced by giving the voter a anonymous, untraceable token that enables their ballot in the system.</a:t>
            </a:r>
            <a:endParaRPr lang="en-US" sz="1200" dirty="0"/>
          </a:p>
        </p:txBody>
      </p:sp>
      <p:sp>
        <p:nvSpPr>
          <p:cNvPr id="4" name="Slide Number Placeholder 3"/>
          <p:cNvSpPr>
            <a:spLocks noGrp="1"/>
          </p:cNvSpPr>
          <p:nvPr>
            <p:ph type="sldNum" sz="quarter" idx="10"/>
          </p:nvPr>
        </p:nvSpPr>
        <p:spPr/>
        <p:txBody>
          <a:bodyPr/>
          <a:lstStyle/>
          <a:p>
            <a:fld id="{7B3DA4EC-587A-654D-AAA7-CB757B27B197}" type="slidenum">
              <a:rPr lang="en-US" smtClean="0"/>
              <a:t>17</a:t>
            </a:fld>
            <a:endParaRPr lang="en-US"/>
          </a:p>
        </p:txBody>
      </p:sp>
    </p:spTree>
    <p:extLst>
      <p:ext uri="{BB962C8B-B14F-4D97-AF65-F5344CB8AC3E}">
        <p14:creationId xmlns:p14="http://schemas.microsoft.com/office/powerpoint/2010/main" val="2703356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a:t>
            </a:r>
            <a:r>
              <a:rPr lang="en-US" baseline="0" dirty="0"/>
              <a:t> or when might we decide to prioritize a use case above another?</a:t>
            </a:r>
          </a:p>
          <a:p>
            <a:r>
              <a:rPr lang="en-US" baseline="0" dirty="0"/>
              <a:t>----- Meeting Notes (9/13/12 11:53) -----</a:t>
            </a:r>
          </a:p>
          <a:p>
            <a:r>
              <a:rPr lang="en-US" baseline="0" dirty="0"/>
              <a:t>Reasons for prioitizing: risk, time, schedule, cost. This generated great discussion, today. Students disagreed about what we mean by priority, because of the two conflicting perspectives: designer v. customer. This further charged the issue of how to keep the WHAT and HOW separate. The issue of risk was a lens through which to view everything: customer risks (unhappiness), performance and other system attribute risks, and risks to cost and schedule due to uncertainty. This slide alone took 25 minutes with 4-8 students driving the conversation.</a:t>
            </a:r>
          </a:p>
          <a:p>
            <a:endParaRPr lang="en-US" baseline="0" dirty="0"/>
          </a:p>
          <a:p>
            <a:r>
              <a:rPr lang="en-US" baseline="0" dirty="0"/>
              <a:t>Customer priority - Importance of the use case to the business, and the urgency to have its functionality.</a:t>
            </a:r>
          </a:p>
          <a:p>
            <a:r>
              <a:rPr lang="en-US" baseline="0" dirty="0"/>
              <a:t>Risk- you need to recognize risk early.  This needs to managed closely.</a:t>
            </a:r>
          </a:p>
          <a:p>
            <a:r>
              <a:rPr lang="en-US" baseline="0" dirty="0"/>
              <a:t>Complexity – a measure of difficulty (requirements and development).  This also needs to managed closely.</a:t>
            </a:r>
          </a:p>
          <a:p>
            <a:r>
              <a:rPr lang="en-US" baseline="0" dirty="0"/>
              <a:t>Dependencies – you need to know the connections. </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A2191C26-37EE-1445-9D95-806FA76EE332}" type="slidenum">
              <a:rPr lang="en-US" smtClean="0"/>
              <a:t>18</a:t>
            </a:fld>
            <a:endParaRPr lang="en-US"/>
          </a:p>
        </p:txBody>
      </p:sp>
    </p:spTree>
    <p:extLst>
      <p:ext uri="{BB962C8B-B14F-4D97-AF65-F5344CB8AC3E}">
        <p14:creationId xmlns:p14="http://schemas.microsoft.com/office/powerpoint/2010/main" val="3266507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191C26-37EE-1445-9D95-806FA76EE332}" type="slidenum">
              <a:rPr lang="en-US" smtClean="0"/>
              <a:t>19</a:t>
            </a:fld>
            <a:endParaRPr lang="en-US"/>
          </a:p>
        </p:txBody>
      </p:sp>
    </p:spTree>
    <p:extLst>
      <p:ext uri="{BB962C8B-B14F-4D97-AF65-F5344CB8AC3E}">
        <p14:creationId xmlns:p14="http://schemas.microsoft.com/office/powerpoint/2010/main" val="27111885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Slide Image Placeholder 1"/>
          <p:cNvSpPr>
            <a:spLocks noGrp="1" noRot="1" noChangeAspect="1" noTextEdit="1"/>
          </p:cNvSpPr>
          <p:nvPr>
            <p:ph type="sldImg"/>
          </p:nvPr>
        </p:nvSpPr>
        <p:spPr>
          <a:ln/>
        </p:spPr>
      </p:sp>
      <p:sp>
        <p:nvSpPr>
          <p:cNvPr id="133123" name="Notes Placeholder 2"/>
          <p:cNvSpPr>
            <a:spLocks noGrp="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r>
              <a:rPr lang="en-US">
                <a:latin typeface="Times New Roman" charset="0"/>
              </a:rPr>
              <a:t>MAR knockout was due to an incomplete backup tape restore that corrupted the hospital</a:t>
            </a:r>
            <a:r>
              <a:rPr lang="ja-JP" altLang="en-US">
                <a:latin typeface="Times New Roman" charset="0"/>
              </a:rPr>
              <a:t>’</a:t>
            </a:r>
            <a:r>
              <a:rPr lang="en-US">
                <a:latin typeface="Times New Roman" charset="0"/>
              </a:rPr>
              <a:t>s medication tray fill orders.</a:t>
            </a:r>
          </a:p>
          <a:p>
            <a:r>
              <a:rPr lang="en-US">
                <a:latin typeface="Times New Roman" charset="0"/>
              </a:rPr>
              <a:t>PES glitch: dropped &gt;1000 votes when more than one </a:t>
            </a:r>
            <a:r>
              <a:rPr lang="ja-JP" altLang="en-US">
                <a:latin typeface="Times New Roman" charset="0"/>
              </a:rPr>
              <a:t>“</a:t>
            </a:r>
            <a:r>
              <a:rPr lang="en-US">
                <a:latin typeface="Times New Roman" charset="0"/>
              </a:rPr>
              <a:t>memory chip</a:t>
            </a:r>
            <a:r>
              <a:rPr lang="ja-JP" altLang="en-US">
                <a:latin typeface="Times New Roman" charset="0"/>
              </a:rPr>
              <a:t>”</a:t>
            </a:r>
            <a:r>
              <a:rPr lang="en-US">
                <a:latin typeface="Times New Roman" charset="0"/>
              </a:rPr>
              <a:t> is inputted to the central counting system at one time. Mitigation: the correct number of </a:t>
            </a:r>
            <a:r>
              <a:rPr lang="ja-JP" altLang="en-US">
                <a:latin typeface="Times New Roman" charset="0"/>
              </a:rPr>
              <a:t>“</a:t>
            </a:r>
            <a:r>
              <a:rPr lang="en-US">
                <a:latin typeface="Times New Roman" charset="0"/>
              </a:rPr>
              <a:t>chips</a:t>
            </a:r>
            <a:r>
              <a:rPr lang="ja-JP" altLang="en-US">
                <a:latin typeface="Times New Roman" charset="0"/>
              </a:rPr>
              <a:t>”</a:t>
            </a:r>
            <a:r>
              <a:rPr lang="en-US">
                <a:latin typeface="Times New Roman" charset="0"/>
              </a:rPr>
              <a:t> is verified after all inputs are reported, but this says nothing about the vote count.</a:t>
            </a:r>
          </a:p>
        </p:txBody>
      </p:sp>
      <p:sp>
        <p:nvSpPr>
          <p:cNvPr id="133124" name="Slide Number Placeholder 3"/>
          <p:cNvSpPr>
            <a:spLocks noGrp="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defTabSz="915988">
              <a:defRPr sz="2400">
                <a:solidFill>
                  <a:schemeClr val="tx1"/>
                </a:solidFill>
                <a:latin typeface="Verdana" charset="0"/>
                <a:ea typeface="ＭＳ Ｐゴシック" charset="0"/>
              </a:defRPr>
            </a:lvl1pPr>
            <a:lvl2pPr marL="742950" indent="-285750" defTabSz="915988">
              <a:defRPr sz="2400">
                <a:solidFill>
                  <a:schemeClr val="tx1"/>
                </a:solidFill>
                <a:latin typeface="Verdana" charset="0"/>
                <a:ea typeface="ＭＳ Ｐゴシック" charset="0"/>
              </a:defRPr>
            </a:lvl2pPr>
            <a:lvl3pPr marL="1143000" indent="-228600" defTabSz="915988">
              <a:defRPr sz="2400">
                <a:solidFill>
                  <a:schemeClr val="tx1"/>
                </a:solidFill>
                <a:latin typeface="Verdana" charset="0"/>
                <a:ea typeface="ＭＳ Ｐゴシック" charset="0"/>
              </a:defRPr>
            </a:lvl3pPr>
            <a:lvl4pPr marL="1600200" indent="-228600" defTabSz="915988">
              <a:defRPr sz="2400">
                <a:solidFill>
                  <a:schemeClr val="tx1"/>
                </a:solidFill>
                <a:latin typeface="Verdana" charset="0"/>
                <a:ea typeface="ＭＳ Ｐゴシック" charset="0"/>
              </a:defRPr>
            </a:lvl4pPr>
            <a:lvl5pPr marL="2057400" indent="-228600" defTabSz="915988">
              <a:defRPr sz="2400">
                <a:solidFill>
                  <a:schemeClr val="tx1"/>
                </a:solidFill>
                <a:latin typeface="Verdana" charset="0"/>
                <a:ea typeface="ＭＳ Ｐゴシック" charset="0"/>
              </a:defRPr>
            </a:lvl5pPr>
            <a:lvl6pPr marL="2514600" indent="-228600" defTabSz="915988" eaLnBrk="0" fontAlgn="base" hangingPunct="0">
              <a:spcBef>
                <a:spcPct val="0"/>
              </a:spcBef>
              <a:spcAft>
                <a:spcPct val="0"/>
              </a:spcAft>
              <a:defRPr sz="2400">
                <a:solidFill>
                  <a:schemeClr val="tx1"/>
                </a:solidFill>
                <a:latin typeface="Verdana" charset="0"/>
                <a:ea typeface="ＭＳ Ｐゴシック" charset="0"/>
              </a:defRPr>
            </a:lvl6pPr>
            <a:lvl7pPr marL="2971800" indent="-228600" defTabSz="915988" eaLnBrk="0" fontAlgn="base" hangingPunct="0">
              <a:spcBef>
                <a:spcPct val="0"/>
              </a:spcBef>
              <a:spcAft>
                <a:spcPct val="0"/>
              </a:spcAft>
              <a:defRPr sz="2400">
                <a:solidFill>
                  <a:schemeClr val="tx1"/>
                </a:solidFill>
                <a:latin typeface="Verdana" charset="0"/>
                <a:ea typeface="ＭＳ Ｐゴシック" charset="0"/>
              </a:defRPr>
            </a:lvl7pPr>
            <a:lvl8pPr marL="3429000" indent="-228600" defTabSz="915988" eaLnBrk="0" fontAlgn="base" hangingPunct="0">
              <a:spcBef>
                <a:spcPct val="0"/>
              </a:spcBef>
              <a:spcAft>
                <a:spcPct val="0"/>
              </a:spcAft>
              <a:defRPr sz="2400">
                <a:solidFill>
                  <a:schemeClr val="tx1"/>
                </a:solidFill>
                <a:latin typeface="Verdana" charset="0"/>
                <a:ea typeface="ＭＳ Ｐゴシック" charset="0"/>
              </a:defRPr>
            </a:lvl8pPr>
            <a:lvl9pPr marL="3886200" indent="-228600" defTabSz="915988" eaLnBrk="0" fontAlgn="base" hangingPunct="0">
              <a:spcBef>
                <a:spcPct val="0"/>
              </a:spcBef>
              <a:spcAft>
                <a:spcPct val="0"/>
              </a:spcAft>
              <a:defRPr sz="2400">
                <a:solidFill>
                  <a:schemeClr val="tx1"/>
                </a:solidFill>
                <a:latin typeface="Verdana" charset="0"/>
                <a:ea typeface="ＭＳ Ｐゴシック" charset="0"/>
              </a:defRPr>
            </a:lvl9pPr>
          </a:lstStyle>
          <a:p>
            <a:fld id="{390F5448-8C96-DD4C-A277-EC24893AC04B}" type="slidenum">
              <a:rPr lang="en-US" sz="1200">
                <a:latin typeface="Times New Roman" charset="0"/>
              </a:rPr>
              <a:pPr/>
              <a:t>22</a:t>
            </a:fld>
            <a:endParaRPr lang="en-US" sz="1200">
              <a:latin typeface="Times New Roman" charset="0"/>
            </a:endParaRPr>
          </a:p>
        </p:txBody>
      </p:sp>
    </p:spTree>
    <p:extLst>
      <p:ext uri="{BB962C8B-B14F-4D97-AF65-F5344CB8AC3E}">
        <p14:creationId xmlns:p14="http://schemas.microsoft.com/office/powerpoint/2010/main" val="652765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24</a:t>
            </a:fld>
            <a:endParaRPr lang="en-US"/>
          </a:p>
        </p:txBody>
      </p:sp>
    </p:spTree>
    <p:extLst>
      <p:ext uri="{BB962C8B-B14F-4D97-AF65-F5344CB8AC3E}">
        <p14:creationId xmlns:p14="http://schemas.microsoft.com/office/powerpoint/2010/main" val="56532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(9/24/15 16:20) -----</a:t>
            </a:r>
          </a:p>
          <a:p>
            <a:r>
              <a:rPr lang="en-US"/>
              <a:t>scope of system </a:t>
            </a:r>
          </a:p>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26</a:t>
            </a:fld>
            <a:endParaRPr lang="en-US"/>
          </a:p>
        </p:txBody>
      </p:sp>
    </p:spTree>
    <p:extLst>
      <p:ext uri="{BB962C8B-B14F-4D97-AF65-F5344CB8AC3E}">
        <p14:creationId xmlns:p14="http://schemas.microsoft.com/office/powerpoint/2010/main" val="558393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Identify missing requirements</a:t>
            </a:r>
          </a:p>
          <a:p>
            <a:pPr>
              <a:spcBef>
                <a:spcPts val="2520"/>
              </a:spcBef>
            </a:pPr>
            <a:r>
              <a:rPr lang="en-US" dirty="0"/>
              <a:t>Identify conflicts</a:t>
            </a:r>
          </a:p>
          <a:p>
            <a:pPr>
              <a:spcBef>
                <a:spcPts val="2520"/>
              </a:spcBef>
            </a:pPr>
            <a:r>
              <a:rPr lang="en-US" dirty="0"/>
              <a:t>Identify ambiguities and potential misinterpretations</a:t>
            </a:r>
          </a:p>
          <a:p>
            <a:endParaRPr lang="en-US" dirty="0"/>
          </a:p>
          <a:p>
            <a:pPr marL="990600" lvl="2" indent="-304800">
              <a:lnSpc>
                <a:spcPct val="80000"/>
              </a:lnSpc>
            </a:pPr>
            <a:r>
              <a:rPr lang="en-US" dirty="0">
                <a:latin typeface="Verdana" charset="0"/>
              </a:rPr>
              <a:t>Are the models correct, complete, precise, feasible?</a:t>
            </a:r>
          </a:p>
          <a:p>
            <a:pPr marL="990600" lvl="2" indent="-304800">
              <a:lnSpc>
                <a:spcPct val="80000"/>
              </a:lnSpc>
            </a:pPr>
            <a:r>
              <a:rPr lang="en-US" dirty="0">
                <a:latin typeface="Verdana" charset="0"/>
              </a:rPr>
              <a:t>Are the models consistent with actual stakeholder goals?</a:t>
            </a:r>
          </a:p>
          <a:p>
            <a:endParaRPr lang="en-US" dirty="0"/>
          </a:p>
        </p:txBody>
      </p:sp>
      <p:sp>
        <p:nvSpPr>
          <p:cNvPr id="4" name="Slide Number Placeholder 3"/>
          <p:cNvSpPr>
            <a:spLocks noGrp="1"/>
          </p:cNvSpPr>
          <p:nvPr>
            <p:ph type="sldNum" sz="quarter" idx="10"/>
          </p:nvPr>
        </p:nvSpPr>
        <p:spPr/>
        <p:txBody>
          <a:bodyPr/>
          <a:lstStyle/>
          <a:p>
            <a:fld id="{38B9C866-A083-B64F-84E0-15C64A7EEE14}" type="slidenum">
              <a:rPr lang="en-US" smtClean="0"/>
              <a:t>4</a:t>
            </a:fld>
            <a:endParaRPr lang="en-US"/>
          </a:p>
        </p:txBody>
      </p:sp>
    </p:spTree>
    <p:extLst>
      <p:ext uri="{BB962C8B-B14F-4D97-AF65-F5344CB8AC3E}">
        <p14:creationId xmlns:p14="http://schemas.microsoft.com/office/powerpoint/2010/main" val="21304648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27</a:t>
            </a:fld>
            <a:endParaRPr lang="en-US"/>
          </a:p>
        </p:txBody>
      </p:sp>
    </p:spTree>
    <p:extLst>
      <p:ext uri="{BB962C8B-B14F-4D97-AF65-F5344CB8AC3E}">
        <p14:creationId xmlns:p14="http://schemas.microsoft.com/office/powerpoint/2010/main" val="25565363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28</a:t>
            </a:fld>
            <a:endParaRPr lang="en-US"/>
          </a:p>
        </p:txBody>
      </p:sp>
    </p:spTree>
    <p:extLst>
      <p:ext uri="{BB962C8B-B14F-4D97-AF65-F5344CB8AC3E}">
        <p14:creationId xmlns:p14="http://schemas.microsoft.com/office/powerpoint/2010/main" val="31979335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16BA8D1-CDDA-6442-A3D9-27A60FCB4926}" type="slidenum">
              <a:rPr lang="en-US" smtClean="0"/>
              <a:t>32</a:t>
            </a:fld>
            <a:endParaRPr lang="en-US"/>
          </a:p>
        </p:txBody>
      </p:sp>
    </p:spTree>
    <p:extLst>
      <p:ext uri="{BB962C8B-B14F-4D97-AF65-F5344CB8AC3E}">
        <p14:creationId xmlns:p14="http://schemas.microsoft.com/office/powerpoint/2010/main" val="41763896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CC14CD-414D-E946-B534-CEFAE7C0920C}" type="slidenum">
              <a:rPr lang="en-US" smtClean="0"/>
              <a:t>33</a:t>
            </a:fld>
            <a:endParaRPr lang="en-US"/>
          </a:p>
        </p:txBody>
      </p:sp>
    </p:spTree>
    <p:extLst>
      <p:ext uri="{BB962C8B-B14F-4D97-AF65-F5344CB8AC3E}">
        <p14:creationId xmlns:p14="http://schemas.microsoft.com/office/powerpoint/2010/main" val="4185014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Formal review</a:t>
            </a:r>
            <a:r>
              <a:rPr lang="en-US" baseline="0" dirty="0"/>
              <a:t> with customers</a:t>
            </a:r>
            <a:endParaRPr lang="en-US" dirty="0"/>
          </a:p>
        </p:txBody>
      </p:sp>
      <p:sp>
        <p:nvSpPr>
          <p:cNvPr id="4" name="Slide Number Placeholder 3"/>
          <p:cNvSpPr>
            <a:spLocks noGrp="1"/>
          </p:cNvSpPr>
          <p:nvPr>
            <p:ph type="sldNum" sz="quarter" idx="10"/>
          </p:nvPr>
        </p:nvSpPr>
        <p:spPr/>
        <p:txBody>
          <a:bodyPr/>
          <a:lstStyle/>
          <a:p>
            <a:fld id="{E0CC14CD-414D-E946-B534-CEFAE7C0920C}" type="slidenum">
              <a:rPr lang="en-US" smtClean="0"/>
              <a:t>5</a:t>
            </a:fld>
            <a:endParaRPr lang="en-US"/>
          </a:p>
        </p:txBody>
      </p:sp>
    </p:spTree>
    <p:extLst>
      <p:ext uri="{BB962C8B-B14F-4D97-AF65-F5344CB8AC3E}">
        <p14:creationId xmlns:p14="http://schemas.microsoft.com/office/powerpoint/2010/main" val="2281062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Testable? The requirements are testable if they suggest acceptance tests that would clearly demonstrate whether the eventual product meets the requirements. Consider how we might test the requirement that a system provide real-time response to queries. We do not know what “real-time response” is. However, if fit criteria were given, saying that the system shall respond to queries in not more than two seconds, then we know exactly how to test the system’s reaction to queries. </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a:t>Traceable: Are the requirements organized and uniquely labeled for easy reference? Does every entry in the requirements definition have corresponding entries in the requirements specification, and vice versa? </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1"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pPr marL="0" indent="0">
              <a:lnSpc>
                <a:spcPct val="85000"/>
              </a:lnSpc>
              <a:buNone/>
            </a:pPr>
            <a:r>
              <a:rPr lang="en-US" dirty="0">
                <a:latin typeface="+mn-lt"/>
                <a:cs typeface="Calibri"/>
              </a:rPr>
              <a:t>Evaluation of the functional model</a:t>
            </a:r>
          </a:p>
          <a:p>
            <a:pPr lvl="1">
              <a:lnSpc>
                <a:spcPct val="85000"/>
              </a:lnSpc>
            </a:pPr>
            <a:r>
              <a:rPr lang="en-US" b="1" dirty="0">
                <a:latin typeface="+mn-lt"/>
                <a:cs typeface="Calibri"/>
              </a:rPr>
              <a:t>Correct and consistent</a:t>
            </a:r>
          </a:p>
          <a:p>
            <a:pPr lvl="2">
              <a:lnSpc>
                <a:spcPct val="85000"/>
              </a:lnSpc>
            </a:pPr>
            <a:r>
              <a:rPr lang="en-US" dirty="0">
                <a:latin typeface="+mn-lt"/>
                <a:cs typeface="Calibri"/>
              </a:rPr>
              <a:t>Represents the world</a:t>
            </a:r>
          </a:p>
          <a:p>
            <a:pPr lvl="2">
              <a:lnSpc>
                <a:spcPct val="85000"/>
              </a:lnSpc>
            </a:pPr>
            <a:r>
              <a:rPr lang="en-US" dirty="0">
                <a:latin typeface="+mn-lt"/>
                <a:cs typeface="Calibri"/>
              </a:rPr>
              <a:t>Represents client goals</a:t>
            </a:r>
          </a:p>
          <a:p>
            <a:pPr lvl="1">
              <a:lnSpc>
                <a:spcPct val="85000"/>
              </a:lnSpc>
            </a:pPr>
            <a:r>
              <a:rPr lang="en-US" b="1" dirty="0">
                <a:latin typeface="+mn-lt"/>
                <a:cs typeface="Calibri"/>
              </a:rPr>
              <a:t>Complete</a:t>
            </a:r>
            <a:r>
              <a:rPr lang="en-US" dirty="0">
                <a:latin typeface="+mn-lt"/>
                <a:cs typeface="Calibri"/>
              </a:rPr>
              <a:t> – represents all possible scenarios</a:t>
            </a:r>
          </a:p>
          <a:p>
            <a:pPr lvl="2">
              <a:lnSpc>
                <a:spcPct val="85000"/>
              </a:lnSpc>
            </a:pPr>
            <a:r>
              <a:rPr lang="en-US" dirty="0">
                <a:latin typeface="+mn-lt"/>
                <a:cs typeface="Calibri"/>
              </a:rPr>
              <a:t>Including exceptional behavior, misuse/abuse, etc.</a:t>
            </a:r>
          </a:p>
          <a:p>
            <a:pPr lvl="1">
              <a:lnSpc>
                <a:spcPct val="85000"/>
              </a:lnSpc>
            </a:pPr>
            <a:r>
              <a:rPr lang="en-US" b="1" dirty="0">
                <a:latin typeface="+mn-lt"/>
                <a:cs typeface="Calibri"/>
              </a:rPr>
              <a:t>Precise</a:t>
            </a:r>
          </a:p>
          <a:p>
            <a:pPr lvl="2">
              <a:lnSpc>
                <a:spcPct val="85000"/>
              </a:lnSpc>
            </a:pPr>
            <a:r>
              <a:rPr lang="en-US" dirty="0">
                <a:latin typeface="+mn-lt"/>
                <a:cs typeface="Calibri"/>
              </a:rPr>
              <a:t>There is no unwanted ambiguity</a:t>
            </a:r>
          </a:p>
          <a:p>
            <a:pPr lvl="2">
              <a:lnSpc>
                <a:spcPct val="85000"/>
              </a:lnSpc>
            </a:pPr>
            <a:r>
              <a:rPr lang="en-US" dirty="0">
                <a:latin typeface="+mn-lt"/>
                <a:cs typeface="Calibri"/>
              </a:rPr>
              <a:t>But some particular decisions may be deferred</a:t>
            </a:r>
          </a:p>
          <a:p>
            <a:pPr lvl="1">
              <a:lnSpc>
                <a:spcPct val="85000"/>
              </a:lnSpc>
            </a:pPr>
            <a:r>
              <a:rPr lang="en-US" b="1" dirty="0">
                <a:latin typeface="+mn-lt"/>
                <a:cs typeface="Calibri"/>
              </a:rPr>
              <a:t>Feasible</a:t>
            </a:r>
          </a:p>
          <a:p>
            <a:pPr lvl="2">
              <a:lnSpc>
                <a:spcPct val="85000"/>
              </a:lnSpc>
            </a:pPr>
            <a:r>
              <a:rPr lang="en-US" dirty="0">
                <a:latin typeface="+mn-lt"/>
                <a:cs typeface="Calibri"/>
              </a:rPr>
              <a:t>Can be implemented within cost, schedule, resource constraints</a:t>
            </a:r>
          </a:p>
          <a:p>
            <a:endParaRPr lang="en-US" dirty="0">
              <a:latin typeface="+mn-lt"/>
              <a:cs typeface="Calibri"/>
            </a:endParaRPr>
          </a:p>
          <a:p>
            <a:endParaRPr lang="en-US" dirty="0"/>
          </a:p>
        </p:txBody>
      </p:sp>
      <p:sp>
        <p:nvSpPr>
          <p:cNvPr id="4" name="Slide Number Placeholder 3"/>
          <p:cNvSpPr>
            <a:spLocks noGrp="1"/>
          </p:cNvSpPr>
          <p:nvPr>
            <p:ph type="sldNum" sz="quarter" idx="10"/>
          </p:nvPr>
        </p:nvSpPr>
        <p:spPr/>
        <p:txBody>
          <a:bodyPr/>
          <a:lstStyle/>
          <a:p>
            <a:fld id="{D16BA8D1-CDDA-6442-A3D9-27A60FCB4926}" type="slidenum">
              <a:rPr lang="en-US" smtClean="0"/>
              <a:t>6</a:t>
            </a:fld>
            <a:endParaRPr lang="en-US"/>
          </a:p>
        </p:txBody>
      </p:sp>
    </p:spTree>
    <p:extLst>
      <p:ext uri="{BB962C8B-B14F-4D97-AF65-F5344CB8AC3E}">
        <p14:creationId xmlns:p14="http://schemas.microsoft.com/office/powerpoint/2010/main" val="447312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latin typeface="+mn-lt"/>
                <a:cs typeface="Calibri"/>
              </a:rPr>
              <a:t>Decomposition: incrementally breaking down and specifying requirements at increasing levels of detail.</a:t>
            </a:r>
          </a:p>
          <a:p>
            <a:r>
              <a:rPr lang="en-US" sz="2400" dirty="0">
                <a:latin typeface="+mn-lt"/>
                <a:cs typeface="Calibri"/>
              </a:rPr>
              <a:t>Three methods:</a:t>
            </a:r>
          </a:p>
          <a:p>
            <a:pPr marL="457200" marR="0" lvl="1" indent="0" algn="l" defTabSz="457200" rtl="0" eaLnBrk="1" fontAlgn="auto" latinLnBrk="0" hangingPunct="1">
              <a:lnSpc>
                <a:spcPct val="100000"/>
              </a:lnSpc>
              <a:spcBef>
                <a:spcPts val="0"/>
              </a:spcBef>
              <a:spcAft>
                <a:spcPts val="0"/>
              </a:spcAft>
              <a:buClrTx/>
              <a:buSzTx/>
              <a:buFontTx/>
              <a:buNone/>
              <a:tabLst/>
              <a:defRPr/>
            </a:pPr>
            <a:r>
              <a:rPr lang="en-US" sz="2000" dirty="0">
                <a:latin typeface="+mn-lt"/>
                <a:cs typeface="Calibri"/>
              </a:rPr>
              <a:t>Flow-down </a:t>
            </a:r>
            <a:r>
              <a:rPr lang="en-US" sz="2000" dirty="0"/>
              <a:t>Originally a technique</a:t>
            </a:r>
            <a:r>
              <a:rPr lang="en-US" sz="2000" baseline="0" dirty="0"/>
              <a:t> adapted from architecture</a:t>
            </a:r>
            <a:endParaRPr lang="en-US" sz="2000" dirty="0"/>
          </a:p>
          <a:p>
            <a:pPr lvl="1"/>
            <a:endParaRPr lang="en-US" sz="2000" dirty="0">
              <a:latin typeface="+mn-lt"/>
              <a:cs typeface="Calibri"/>
            </a:endParaRPr>
          </a:p>
          <a:p>
            <a:pPr lvl="1"/>
            <a:r>
              <a:rPr lang="en-US" sz="2000" dirty="0">
                <a:latin typeface="+mn-lt"/>
                <a:cs typeface="Calibri"/>
              </a:rPr>
              <a:t>Allocation</a:t>
            </a:r>
          </a:p>
          <a:p>
            <a:pPr lvl="1"/>
            <a:r>
              <a:rPr lang="en-US" sz="2000" dirty="0">
                <a:latin typeface="+mn-lt"/>
                <a:cs typeface="Calibri"/>
              </a:rPr>
              <a:t>Derivation</a:t>
            </a:r>
          </a:p>
          <a:p>
            <a:pPr marL="381000" indent="-381000" eaLnBrk="1" hangingPunct="1">
              <a:buFont typeface="Symbol" charset="0"/>
              <a:buNone/>
            </a:pPr>
            <a:endParaRPr lang="en-US" sz="2400" dirty="0">
              <a:latin typeface="+mn-lt"/>
              <a:cs typeface="Calibri"/>
            </a:endParaRPr>
          </a:p>
          <a:p>
            <a:pPr marL="381000" indent="-381000" eaLnBrk="1" hangingPunct="1">
              <a:buFont typeface="Symbol" charset="0"/>
              <a:buNone/>
            </a:pPr>
            <a:r>
              <a:rPr lang="en-US" sz="2400" dirty="0">
                <a:latin typeface="+mn-lt"/>
                <a:cs typeface="Calibri"/>
              </a:rPr>
              <a:t>Requirements are decomposed via three methods — flow-down, allocation and derivation.</a:t>
            </a:r>
            <a:endParaRPr lang="en-US" dirty="0">
              <a:latin typeface="+mn-lt"/>
              <a:cs typeface="Calibri"/>
            </a:endParaRPr>
          </a:p>
          <a:p>
            <a:pPr marL="381000" indent="-381000" eaLnBrk="1" hangingPunct="1">
              <a:buFont typeface="Times" charset="0"/>
              <a:buAutoNum type="arabicPeriod"/>
            </a:pPr>
            <a:r>
              <a:rPr lang="en-US" sz="2400" dirty="0">
                <a:latin typeface="+mn-lt"/>
                <a:cs typeface="Calibri"/>
              </a:rPr>
              <a:t>Requirement </a:t>
            </a:r>
            <a:r>
              <a:rPr lang="en-US" sz="2400" u="sng" dirty="0">
                <a:latin typeface="+mn-lt"/>
                <a:cs typeface="Calibri"/>
              </a:rPr>
              <a:t>flow-down</a:t>
            </a:r>
            <a:r>
              <a:rPr lang="en-US" sz="2400" dirty="0">
                <a:latin typeface="+mn-lt"/>
                <a:cs typeface="Calibri"/>
              </a:rPr>
              <a:t> is a direct transfer since a subsystem provides the capability.</a:t>
            </a:r>
            <a:endParaRPr lang="en-US" dirty="0">
              <a:latin typeface="+mn-lt"/>
              <a:cs typeface="Calibri"/>
            </a:endParaRPr>
          </a:p>
          <a:p>
            <a:pPr marL="800100" lvl="1" indent="-342900" eaLnBrk="1" hangingPunct="1"/>
            <a:r>
              <a:rPr lang="en-US" dirty="0">
                <a:latin typeface="+mn-lt"/>
                <a:cs typeface="Calibri"/>
              </a:rPr>
              <a:t>E.g., The requirements for spacecraft communications may be entirely flowed-down from the spacecraft system requirements to the spacecraft communications subsystem requirements.</a:t>
            </a:r>
          </a:p>
          <a:p>
            <a:pPr marL="381000" indent="-381000" eaLnBrk="1" hangingPunct="1">
              <a:buFont typeface="Times" charset="0"/>
              <a:buAutoNum type="arabicPeriod"/>
            </a:pPr>
            <a:r>
              <a:rPr lang="en-US" sz="2400" u="sng" dirty="0">
                <a:latin typeface="+mn-lt"/>
                <a:cs typeface="Calibri"/>
              </a:rPr>
              <a:t>Allocation</a:t>
            </a:r>
            <a:r>
              <a:rPr lang="en-US" sz="2400" dirty="0">
                <a:latin typeface="+mn-lt"/>
                <a:cs typeface="Calibri"/>
              </a:rPr>
              <a:t> is a quantitative apportionment from a higher level to a lower level and for which the unit of measure remains the same. Examples include mass, power, or pointing. </a:t>
            </a:r>
          </a:p>
          <a:p>
            <a:pPr marL="800100" lvl="1" indent="-342900" eaLnBrk="1" hangingPunct="1"/>
            <a:r>
              <a:rPr lang="en-US" dirty="0">
                <a:latin typeface="+mn-lt"/>
                <a:cs typeface="Calibri"/>
              </a:rPr>
              <a:t>A 1,000 kg spacecraft may allocate 200 kg, 500 kg and 300 kg to its three subsystems.</a:t>
            </a:r>
          </a:p>
          <a:p>
            <a:pPr marL="800100" lvl="1" indent="-342900" eaLnBrk="1" hangingPunct="1"/>
            <a:r>
              <a:rPr lang="en-US" dirty="0">
                <a:latin typeface="+mn-lt"/>
                <a:cs typeface="Calibri"/>
              </a:rPr>
              <a:t>Not always a linear combination - e.g., system pointing performance is typically combined via Root-Summed-Squared (RSS).</a:t>
            </a:r>
          </a:p>
          <a:p>
            <a:pPr eaLnBrk="1" hangingPunct="1"/>
            <a:endParaRPr lang="en-US" dirty="0">
              <a:latin typeface="Times New Roman" charset="0"/>
            </a:endParaRPr>
          </a:p>
          <a:p>
            <a:endParaRPr lang="en-US" dirty="0"/>
          </a:p>
          <a:p>
            <a:r>
              <a:rPr lang="en-US" dirty="0"/>
              <a:t>Grouping (e.g., by business function) enables analysis</a:t>
            </a:r>
          </a:p>
          <a:p>
            <a:pPr>
              <a:spcBef>
                <a:spcPts val="2520"/>
              </a:spcBef>
            </a:pPr>
            <a:r>
              <a:rPr lang="en-US" dirty="0">
                <a:solidFill>
                  <a:srgbClr val="0000FF"/>
                </a:solidFill>
              </a:rPr>
              <a:t>Allocation</a:t>
            </a:r>
            <a:r>
              <a:rPr lang="en-US" dirty="0"/>
              <a:t> is the assignment of requirements to subordinate systems</a:t>
            </a:r>
          </a:p>
          <a:p>
            <a:pPr>
              <a:spcBef>
                <a:spcPts val="2520"/>
              </a:spcBef>
            </a:pPr>
            <a:r>
              <a:rPr lang="en-US" dirty="0" err="1">
                <a:solidFill>
                  <a:srgbClr val="0000FF"/>
                </a:solidFill>
              </a:rPr>
              <a:t>Flowdown</a:t>
            </a:r>
            <a:r>
              <a:rPr lang="en-US" dirty="0">
                <a:solidFill>
                  <a:srgbClr val="0000FF"/>
                </a:solidFill>
              </a:rPr>
              <a:t> </a:t>
            </a:r>
            <a:r>
              <a:rPr lang="en-US" dirty="0"/>
              <a:t>is the discovery of additional requirements from the allocated requirements </a:t>
            </a:r>
          </a:p>
          <a:p>
            <a:endParaRPr lang="en-US" dirty="0"/>
          </a:p>
        </p:txBody>
      </p:sp>
      <p:sp>
        <p:nvSpPr>
          <p:cNvPr id="4" name="Slide Number Placeholder 3"/>
          <p:cNvSpPr>
            <a:spLocks noGrp="1"/>
          </p:cNvSpPr>
          <p:nvPr>
            <p:ph type="sldNum" sz="quarter" idx="10"/>
          </p:nvPr>
        </p:nvSpPr>
        <p:spPr/>
        <p:txBody>
          <a:bodyPr/>
          <a:lstStyle/>
          <a:p>
            <a:fld id="{E0CC14CD-414D-E946-B534-CEFAE7C0920C}" type="slidenum">
              <a:rPr lang="en-US" smtClean="0"/>
              <a:t>8</a:t>
            </a:fld>
            <a:endParaRPr lang="en-US"/>
          </a:p>
        </p:txBody>
      </p:sp>
    </p:spTree>
    <p:extLst>
      <p:ext uri="{BB962C8B-B14F-4D97-AF65-F5344CB8AC3E}">
        <p14:creationId xmlns:p14="http://schemas.microsoft.com/office/powerpoint/2010/main" val="418229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Arial" charset="0"/>
              </a:rPr>
              <a:t>A hierarchy of </a:t>
            </a:r>
            <a:r>
              <a:rPr lang="en-US" sz="1200" u="sng" dirty="0">
                <a:solidFill>
                  <a:srgbClr val="000000"/>
                </a:solidFill>
                <a:latin typeface="Arial" charset="0"/>
              </a:rPr>
              <a:t>traceable</a:t>
            </a:r>
            <a:r>
              <a:rPr lang="en-US" sz="1200" dirty="0">
                <a:solidFill>
                  <a:srgbClr val="000000"/>
                </a:solidFill>
                <a:latin typeface="Arial" charset="0"/>
              </a:rPr>
              <a:t> requirements ensures that the project is building only what is required, i.e., no frivolous activities</a:t>
            </a:r>
          </a:p>
          <a:p>
            <a:endParaRPr lang="en-US" dirty="0"/>
          </a:p>
          <a:p>
            <a:r>
              <a:rPr lang="en-US" dirty="0"/>
              <a:t>s the ability to verify the history, location, or application of an item by means of documented recorded identification.</a:t>
            </a:r>
          </a:p>
        </p:txBody>
      </p:sp>
      <p:sp>
        <p:nvSpPr>
          <p:cNvPr id="4" name="Slide Number Placeholder 3"/>
          <p:cNvSpPr>
            <a:spLocks noGrp="1"/>
          </p:cNvSpPr>
          <p:nvPr>
            <p:ph type="sldNum" sz="quarter" idx="10"/>
          </p:nvPr>
        </p:nvSpPr>
        <p:spPr/>
        <p:txBody>
          <a:bodyPr/>
          <a:lstStyle/>
          <a:p>
            <a:fld id="{E0CC14CD-414D-E946-B534-CEFAE7C0920C}" type="slidenum">
              <a:rPr lang="en-US" smtClean="0"/>
              <a:t>9</a:t>
            </a:fld>
            <a:endParaRPr lang="en-US"/>
          </a:p>
        </p:txBody>
      </p:sp>
    </p:spTree>
    <p:extLst>
      <p:ext uri="{BB962C8B-B14F-4D97-AF65-F5344CB8AC3E}">
        <p14:creationId xmlns:p14="http://schemas.microsoft.com/office/powerpoint/2010/main" val="2457822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10</a:t>
            </a:fld>
            <a:endParaRPr lang="en-US"/>
          </a:p>
        </p:txBody>
      </p:sp>
    </p:spTree>
    <p:extLst>
      <p:ext uri="{BB962C8B-B14F-4D97-AF65-F5344CB8AC3E}">
        <p14:creationId xmlns:p14="http://schemas.microsoft.com/office/powerpoint/2010/main" val="29160245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11</a:t>
            </a:fld>
            <a:endParaRPr lang="en-US"/>
          </a:p>
        </p:txBody>
      </p:sp>
    </p:spTree>
    <p:extLst>
      <p:ext uri="{BB962C8B-B14F-4D97-AF65-F5344CB8AC3E}">
        <p14:creationId xmlns:p14="http://schemas.microsoft.com/office/powerpoint/2010/main" val="1146740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0CC14CD-414D-E946-B534-CEFAE7C0920C}" type="slidenum">
              <a:rPr lang="en-US" smtClean="0"/>
              <a:t>12</a:t>
            </a:fld>
            <a:endParaRPr lang="en-US"/>
          </a:p>
        </p:txBody>
      </p:sp>
    </p:spTree>
    <p:extLst>
      <p:ext uri="{BB962C8B-B14F-4D97-AF65-F5344CB8AC3E}">
        <p14:creationId xmlns:p14="http://schemas.microsoft.com/office/powerpoint/2010/main" val="1175822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A61F8-21F8-A64F-BCCA-18E8C46A75A2}"/>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B5B50E26-AA08-1840-9514-04472D502708}"/>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6" name="Slide Number Placeholder 5">
            <a:extLst>
              <a:ext uri="{FF2B5EF4-FFF2-40B4-BE49-F238E27FC236}">
                <a16:creationId xmlns:a16="http://schemas.microsoft.com/office/drawing/2014/main" id="{7DD9D803-14BE-3540-B7F3-8E9C10B5282C}"/>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58959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 plai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9CF3D07-9721-E244-AB0E-7618693B22BC}"/>
              </a:ext>
            </a:extLst>
          </p:cNvPr>
          <p:cNvSpPr/>
          <p:nvPr/>
        </p:nvSpPr>
        <p:spPr>
          <a:xfrm>
            <a:off x="0" y="5467927"/>
            <a:ext cx="9144000" cy="1376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a:extLst>
              <a:ext uri="{FF2B5EF4-FFF2-40B4-BE49-F238E27FC236}">
                <a16:creationId xmlns:a16="http://schemas.microsoft.com/office/drawing/2014/main" id="{B1FE3E05-0605-1A4A-8D5A-7B9E5FD1AD9E}"/>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2C51808B-A172-7640-8EEE-B9DC0D3DA83B}"/>
              </a:ext>
            </a:extLst>
          </p:cNvPr>
          <p:cNvSpPr>
            <a:spLocks noGrp="1"/>
          </p:cNvSpPr>
          <p:nvPr>
            <p:ph type="sldNum" sz="quarter" idx="12"/>
          </p:nvPr>
        </p:nvSpPr>
        <p:spPr/>
        <p:txBody>
          <a:bodyPr/>
          <a:lstStyle>
            <a:lvl1pPr>
              <a:defRPr>
                <a:solidFill>
                  <a:srgbClr val="595959"/>
                </a:solidFill>
              </a:defRPr>
            </a:lvl1pPr>
          </a:lstStyle>
          <a:p>
            <a:fld id="{B925F4E9-0EAF-F642-86DE-61CC34773A77}" type="slidenum">
              <a:rPr lang="en-US" smtClean="0"/>
              <a:t>‹#›</a:t>
            </a:fld>
            <a:endParaRPr lang="en-US"/>
          </a:p>
        </p:txBody>
      </p:sp>
    </p:spTree>
    <p:extLst>
      <p:ext uri="{BB962C8B-B14F-4D97-AF65-F5344CB8AC3E}">
        <p14:creationId xmlns:p14="http://schemas.microsoft.com/office/powerpoint/2010/main" val="1953034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9C604D5-4EEB-1648-877B-28ED1E490D5D}"/>
              </a:ext>
            </a:extLst>
          </p:cNvPr>
          <p:cNvSpPr>
            <a:spLocks noGrp="1"/>
          </p:cNvSpPr>
          <p:nvPr>
            <p:ph type="body" idx="1"/>
          </p:nvPr>
        </p:nvSpPr>
        <p:spPr>
          <a:xfrm>
            <a:off x="300992" y="1362457"/>
            <a:ext cx="4183380" cy="73196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9" name="Slide Number Placeholder 8">
            <a:extLst>
              <a:ext uri="{FF2B5EF4-FFF2-40B4-BE49-F238E27FC236}">
                <a16:creationId xmlns:a16="http://schemas.microsoft.com/office/drawing/2014/main" id="{CE11D7B6-62E0-A342-A513-995F54C3526D}"/>
              </a:ext>
            </a:extLst>
          </p:cNvPr>
          <p:cNvSpPr>
            <a:spLocks noGrp="1"/>
          </p:cNvSpPr>
          <p:nvPr>
            <p:ph type="sldNum" sz="quarter" idx="12"/>
          </p:nvPr>
        </p:nvSpPr>
        <p:spPr/>
        <p:txBody>
          <a:bodyPr/>
          <a:lstStyle/>
          <a:p>
            <a:fld id="{B925F4E9-0EAF-F642-86DE-61CC34773A77}" type="slidenum">
              <a:rPr lang="en-US" smtClean="0"/>
              <a:t>‹#›</a:t>
            </a:fld>
            <a:endParaRPr lang="en-US"/>
          </a:p>
        </p:txBody>
      </p:sp>
      <p:sp>
        <p:nvSpPr>
          <p:cNvPr id="10" name="Title 9">
            <a:extLst>
              <a:ext uri="{FF2B5EF4-FFF2-40B4-BE49-F238E27FC236}">
                <a16:creationId xmlns:a16="http://schemas.microsoft.com/office/drawing/2014/main" id="{1A20FE54-73D2-B048-99F4-4FEC49D1A925}"/>
              </a:ext>
            </a:extLst>
          </p:cNvPr>
          <p:cNvSpPr>
            <a:spLocks noGrp="1"/>
          </p:cNvSpPr>
          <p:nvPr>
            <p:ph type="title"/>
          </p:nvPr>
        </p:nvSpPr>
        <p:spPr/>
        <p:txBody>
          <a:bodyPr/>
          <a:lstStyle/>
          <a:p>
            <a:r>
              <a:rPr lang="en-US"/>
              <a:t>Click to edit Master title style</a:t>
            </a:r>
          </a:p>
        </p:txBody>
      </p:sp>
      <p:sp>
        <p:nvSpPr>
          <p:cNvPr id="13" name="Content Placeholder 2">
            <a:extLst>
              <a:ext uri="{FF2B5EF4-FFF2-40B4-BE49-F238E27FC236}">
                <a16:creationId xmlns:a16="http://schemas.microsoft.com/office/drawing/2014/main" id="{8FEF4C7A-C594-254D-B805-6CE1A4B5003E}"/>
              </a:ext>
            </a:extLst>
          </p:cNvPr>
          <p:cNvSpPr>
            <a:spLocks noGrp="1"/>
          </p:cNvSpPr>
          <p:nvPr>
            <p:ph sz="half" idx="13"/>
          </p:nvPr>
        </p:nvSpPr>
        <p:spPr>
          <a:xfrm>
            <a:off x="308610" y="2094421"/>
            <a:ext cx="4183380" cy="3684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3">
            <a:extLst>
              <a:ext uri="{FF2B5EF4-FFF2-40B4-BE49-F238E27FC236}">
                <a16:creationId xmlns:a16="http://schemas.microsoft.com/office/drawing/2014/main" id="{B6B52D43-D899-6E4B-A4AD-A81AD87DC643}"/>
              </a:ext>
            </a:extLst>
          </p:cNvPr>
          <p:cNvSpPr>
            <a:spLocks noGrp="1"/>
          </p:cNvSpPr>
          <p:nvPr>
            <p:ph sz="half" idx="2"/>
          </p:nvPr>
        </p:nvSpPr>
        <p:spPr>
          <a:xfrm>
            <a:off x="4636008" y="2094421"/>
            <a:ext cx="4183380" cy="36845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2">
            <a:extLst>
              <a:ext uri="{FF2B5EF4-FFF2-40B4-BE49-F238E27FC236}">
                <a16:creationId xmlns:a16="http://schemas.microsoft.com/office/drawing/2014/main" id="{69AB1A0B-A940-1847-B029-7DB2240B8A1B}"/>
              </a:ext>
            </a:extLst>
          </p:cNvPr>
          <p:cNvSpPr>
            <a:spLocks noGrp="1"/>
          </p:cNvSpPr>
          <p:nvPr>
            <p:ph type="body" idx="14"/>
          </p:nvPr>
        </p:nvSpPr>
        <p:spPr>
          <a:xfrm>
            <a:off x="4636008" y="1362457"/>
            <a:ext cx="4183380" cy="73196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Tree>
    <p:extLst>
      <p:ext uri="{BB962C8B-B14F-4D97-AF65-F5344CB8AC3E}">
        <p14:creationId xmlns:p14="http://schemas.microsoft.com/office/powerpoint/2010/main" val="27829914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4089D27-5045-9C4E-9C13-7DEA34925331}"/>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943139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 plai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CDBCD3D-38E8-B540-AD0F-4615C75E8480}"/>
              </a:ext>
            </a:extLst>
          </p:cNvPr>
          <p:cNvSpPr/>
          <p:nvPr/>
        </p:nvSpPr>
        <p:spPr>
          <a:xfrm>
            <a:off x="0" y="5467927"/>
            <a:ext cx="9144000" cy="1376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 name="Slide Number Placeholder 3">
            <a:extLst>
              <a:ext uri="{FF2B5EF4-FFF2-40B4-BE49-F238E27FC236}">
                <a16:creationId xmlns:a16="http://schemas.microsoft.com/office/drawing/2014/main" id="{E4089D27-5045-9C4E-9C13-7DEA34925331}"/>
              </a:ext>
            </a:extLst>
          </p:cNvPr>
          <p:cNvSpPr>
            <a:spLocks noGrp="1"/>
          </p:cNvSpPr>
          <p:nvPr>
            <p:ph type="sldNum" sz="quarter" idx="12"/>
          </p:nvPr>
        </p:nvSpPr>
        <p:spPr/>
        <p:txBody>
          <a:bodyPr/>
          <a:lstStyle>
            <a:lvl1pPr>
              <a:defRPr>
                <a:solidFill>
                  <a:srgbClr val="595959"/>
                </a:solidFill>
              </a:defRPr>
            </a:lvl1pPr>
          </a:lstStyle>
          <a:p>
            <a:fld id="{B925F4E9-0EAF-F642-86DE-61CC34773A77}" type="slidenum">
              <a:rPr lang="en-US" smtClean="0"/>
              <a:t>‹#›</a:t>
            </a:fld>
            <a:endParaRPr lang="en-US"/>
          </a:p>
        </p:txBody>
      </p:sp>
    </p:spTree>
    <p:extLst>
      <p:ext uri="{BB962C8B-B14F-4D97-AF65-F5344CB8AC3E}">
        <p14:creationId xmlns:p14="http://schemas.microsoft.com/office/powerpoint/2010/main" val="9678057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F57A1-3200-2748-A93C-7C4D23F4F9A7}"/>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14E51A8C-6AA6-4F46-8746-20E7609ED93C}"/>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0C39F3C-B0A7-F049-8A5A-8EB89371073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7" name="Slide Number Placeholder 6">
            <a:extLst>
              <a:ext uri="{FF2B5EF4-FFF2-40B4-BE49-F238E27FC236}">
                <a16:creationId xmlns:a16="http://schemas.microsoft.com/office/drawing/2014/main" id="{E97C5C4A-80BB-5E4F-AD0F-FEBA29EB6149}"/>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38763017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D5C5B-238B-2547-A3F2-69DCA122277F}"/>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B18AA8A8-CDD2-6E47-9035-3D773B53905A}"/>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a:extLst>
              <a:ext uri="{FF2B5EF4-FFF2-40B4-BE49-F238E27FC236}">
                <a16:creationId xmlns:a16="http://schemas.microsoft.com/office/drawing/2014/main" id="{5EF59679-0740-EB4B-9717-A5C078923D53}"/>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7" name="Slide Number Placeholder 6">
            <a:extLst>
              <a:ext uri="{FF2B5EF4-FFF2-40B4-BE49-F238E27FC236}">
                <a16:creationId xmlns:a16="http://schemas.microsoft.com/office/drawing/2014/main" id="{4433AC17-C8C1-A44C-B2F6-95933D5EFB17}"/>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9935885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full_blank">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4640"/>
            <a:ext cx="82296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6CCB57B-92B6-9F41-9E1C-76DA4DF3B7B8}" type="datetimeFigureOut">
              <a:rPr lang="en-US" smtClean="0"/>
              <a:t>9/18/2019</a:t>
            </a:fld>
            <a:endParaRPr lang="en-US"/>
          </a:p>
        </p:txBody>
      </p:sp>
      <p:sp>
        <p:nvSpPr>
          <p:cNvPr id="8" name="Slide Number Placeholder 7"/>
          <p:cNvSpPr>
            <a:spLocks noGrp="1"/>
          </p:cNvSpPr>
          <p:nvPr>
            <p:ph type="sldNum" sz="quarter" idx="11"/>
          </p:nvPr>
        </p:nvSpPr>
        <p:spPr/>
        <p:txBody>
          <a:bodyPr/>
          <a:lstStyle/>
          <a:p>
            <a:fld id="{B925F4E9-0EAF-F642-86DE-61CC34773A77}"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2361190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reserve="1">
  <p:cSld name="Section header">
    <p:bg>
      <p:bgPr>
        <a:solidFill>
          <a:schemeClr val="dk2"/>
        </a:solidFill>
        <a:effectLst/>
      </p:bgPr>
    </p:bg>
    <p:spTree>
      <p:nvGrpSpPr>
        <p:cNvPr id="1" name="Shape 15"/>
        <p:cNvGrpSpPr/>
        <p:nvPr/>
      </p:nvGrpSpPr>
      <p:grpSpPr>
        <a:xfrm>
          <a:off x="0" y="0"/>
          <a:ext cx="0" cy="0"/>
          <a:chOff x="0" y="0"/>
          <a:chExt cx="0" cy="0"/>
        </a:xfrm>
      </p:grpSpPr>
      <p:sp>
        <p:nvSpPr>
          <p:cNvPr id="4" name="Rectangle 3">
            <a:extLst>
              <a:ext uri="{FF2B5EF4-FFF2-40B4-BE49-F238E27FC236}">
                <a16:creationId xmlns:a16="http://schemas.microsoft.com/office/drawing/2014/main" id="{FF6D09AA-ED57-2E46-B73F-7092138EF2F8}"/>
              </a:ext>
            </a:extLst>
          </p:cNvPr>
          <p:cNvSpPr/>
          <p:nvPr/>
        </p:nvSpPr>
        <p:spPr>
          <a:xfrm>
            <a:off x="0" y="5467927"/>
            <a:ext cx="9144000" cy="1376096"/>
          </a:xfrm>
          <a:prstGeom prst="rect">
            <a:avLst/>
          </a:prstGeom>
          <a:solidFill>
            <a:srgbClr val="4454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7" name="Google Shape;17;p3"/>
          <p:cNvSpPr txBox="1">
            <a:spLocks noGrp="1"/>
          </p:cNvSpPr>
          <p:nvPr>
            <p:ph type="sldNum" idx="12"/>
          </p:nvPr>
        </p:nvSpPr>
        <p:spPr>
          <a:xfrm>
            <a:off x="8472458" y="6319223"/>
            <a:ext cx="548700" cy="524800"/>
          </a:xfrm>
          <a:prstGeom prst="rect">
            <a:avLst/>
          </a:prstGeom>
        </p:spPr>
        <p:txBody>
          <a:bodyPr spcFirstLastPara="1" wrap="square" lIns="91425" tIns="91425" rIns="91425" bIns="91425" anchor="ctr" anchorCtr="0">
            <a:noAutofit/>
          </a:bodyPr>
          <a:lstStyle>
            <a:lvl1pPr lvl="0">
              <a:buNone/>
              <a:defRPr>
                <a:solidFill>
                  <a:schemeClr val="lt1"/>
                </a:solidFill>
                <a:latin typeface="Open Sans"/>
                <a:ea typeface="Open Sans"/>
                <a:cs typeface="Open Sans"/>
                <a:sym typeface="Open Sans"/>
              </a:defRPr>
            </a:lvl1pPr>
            <a:lvl2pPr lvl="1">
              <a:buNone/>
              <a:defRPr>
                <a:solidFill>
                  <a:schemeClr val="lt1"/>
                </a:solidFill>
                <a:latin typeface="Open Sans"/>
                <a:ea typeface="Open Sans"/>
                <a:cs typeface="Open Sans"/>
                <a:sym typeface="Open Sans"/>
              </a:defRPr>
            </a:lvl2pPr>
            <a:lvl3pPr lvl="2">
              <a:buNone/>
              <a:defRPr>
                <a:solidFill>
                  <a:schemeClr val="lt1"/>
                </a:solidFill>
                <a:latin typeface="Open Sans"/>
                <a:ea typeface="Open Sans"/>
                <a:cs typeface="Open Sans"/>
                <a:sym typeface="Open Sans"/>
              </a:defRPr>
            </a:lvl3pPr>
            <a:lvl4pPr lvl="3">
              <a:buNone/>
              <a:defRPr>
                <a:solidFill>
                  <a:schemeClr val="lt1"/>
                </a:solidFill>
                <a:latin typeface="Open Sans"/>
                <a:ea typeface="Open Sans"/>
                <a:cs typeface="Open Sans"/>
                <a:sym typeface="Open Sans"/>
              </a:defRPr>
            </a:lvl4pPr>
            <a:lvl5pPr lvl="4">
              <a:buNone/>
              <a:defRPr>
                <a:solidFill>
                  <a:schemeClr val="lt1"/>
                </a:solidFill>
                <a:latin typeface="Open Sans"/>
                <a:ea typeface="Open Sans"/>
                <a:cs typeface="Open Sans"/>
                <a:sym typeface="Open Sans"/>
              </a:defRPr>
            </a:lvl5pPr>
            <a:lvl6pPr lvl="5">
              <a:buNone/>
              <a:defRPr>
                <a:solidFill>
                  <a:schemeClr val="lt1"/>
                </a:solidFill>
                <a:latin typeface="Open Sans"/>
                <a:ea typeface="Open Sans"/>
                <a:cs typeface="Open Sans"/>
                <a:sym typeface="Open Sans"/>
              </a:defRPr>
            </a:lvl6pPr>
            <a:lvl7pPr lvl="6">
              <a:buNone/>
              <a:defRPr>
                <a:solidFill>
                  <a:schemeClr val="lt1"/>
                </a:solidFill>
                <a:latin typeface="Open Sans"/>
                <a:ea typeface="Open Sans"/>
                <a:cs typeface="Open Sans"/>
                <a:sym typeface="Open Sans"/>
              </a:defRPr>
            </a:lvl7pPr>
            <a:lvl8pPr lvl="7">
              <a:buNone/>
              <a:defRPr>
                <a:solidFill>
                  <a:schemeClr val="lt1"/>
                </a:solidFill>
                <a:latin typeface="Open Sans"/>
                <a:ea typeface="Open Sans"/>
                <a:cs typeface="Open Sans"/>
                <a:sym typeface="Open Sans"/>
              </a:defRPr>
            </a:lvl8pPr>
            <a:lvl9pPr lvl="8">
              <a:buNone/>
              <a:defRPr>
                <a:solidFill>
                  <a:schemeClr val="lt1"/>
                </a:solidFill>
                <a:latin typeface="Open Sans"/>
                <a:ea typeface="Open Sans"/>
                <a:cs typeface="Open Sans"/>
                <a:sym typeface="Open Sans"/>
              </a:defRPr>
            </a:lvl9pPr>
          </a:lstStyle>
          <a:p>
            <a:fld id="{B925F4E9-0EAF-F642-86DE-61CC34773A77}" type="slidenum">
              <a:rPr lang="en-US" smtClean="0"/>
              <a:t>‹#›</a:t>
            </a:fld>
            <a:endParaRPr lang="en-US"/>
          </a:p>
        </p:txBody>
      </p:sp>
      <p:sp>
        <p:nvSpPr>
          <p:cNvPr id="16" name="Google Shape;16;p3"/>
          <p:cNvSpPr txBox="1">
            <a:spLocks noGrp="1"/>
          </p:cNvSpPr>
          <p:nvPr>
            <p:ph type="title"/>
          </p:nvPr>
        </p:nvSpPr>
        <p:spPr>
          <a:xfrm>
            <a:off x="311700" y="2867800"/>
            <a:ext cx="8520600" cy="11224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3600"/>
              <a:buFont typeface="Open Sans"/>
              <a:buNone/>
              <a:defRPr sz="3600" b="1">
                <a:solidFill>
                  <a:schemeClr val="lt1"/>
                </a:solidFill>
                <a:latin typeface="Open Sans"/>
                <a:ea typeface="Open Sans"/>
                <a:cs typeface="Open Sans"/>
                <a:sym typeface="Open San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Tree>
    <p:extLst>
      <p:ext uri="{BB962C8B-B14F-4D97-AF65-F5344CB8AC3E}">
        <p14:creationId xmlns:p14="http://schemas.microsoft.com/office/powerpoint/2010/main" val="2333658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CD708-7620-164A-B09A-CEC6A21D3E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830D20-9260-AB42-A9CA-07C77EE902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EED3500D-B366-3947-B1BC-393BC30A714D}"/>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2061143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 plai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C9E82EE-2F3B-7341-80F6-659B49EB13C3}"/>
              </a:ext>
            </a:extLst>
          </p:cNvPr>
          <p:cNvSpPr/>
          <p:nvPr/>
        </p:nvSpPr>
        <p:spPr>
          <a:xfrm>
            <a:off x="0" y="5467927"/>
            <a:ext cx="9144000" cy="1376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a:extLst>
              <a:ext uri="{FF2B5EF4-FFF2-40B4-BE49-F238E27FC236}">
                <a16:creationId xmlns:a16="http://schemas.microsoft.com/office/drawing/2014/main" id="{E06CD708-7620-164A-B09A-CEC6A21D3E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830D20-9260-AB42-A9CA-07C77EE90226}"/>
              </a:ext>
            </a:extLst>
          </p:cNvPr>
          <p:cNvSpPr>
            <a:spLocks noGrp="1"/>
          </p:cNvSpPr>
          <p:nvPr>
            <p:ph idx="1"/>
          </p:nvPr>
        </p:nvSpPr>
        <p:spPr>
          <a:xfrm>
            <a:off x="308610" y="1536192"/>
            <a:ext cx="8517636" cy="47274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ED3500D-B366-3947-B1BC-393BC30A714D}"/>
              </a:ext>
            </a:extLst>
          </p:cNvPr>
          <p:cNvSpPr>
            <a:spLocks noGrp="1"/>
          </p:cNvSpPr>
          <p:nvPr>
            <p:ph type="sldNum" sz="quarter" idx="12"/>
          </p:nvPr>
        </p:nvSpPr>
        <p:spPr/>
        <p:txBody>
          <a:bodyPr/>
          <a:lstStyle>
            <a:lvl1pPr>
              <a:defRPr>
                <a:solidFill>
                  <a:srgbClr val="44546B"/>
                </a:solidFill>
              </a:defRPr>
            </a:lvl1pPr>
          </a:lstStyle>
          <a:p>
            <a:fld id="{B925F4E9-0EAF-F642-86DE-61CC34773A77}" type="slidenum">
              <a:rPr lang="en-US" smtClean="0"/>
              <a:t>‹#›</a:t>
            </a:fld>
            <a:endParaRPr lang="en-US"/>
          </a:p>
        </p:txBody>
      </p:sp>
    </p:spTree>
    <p:extLst>
      <p:ext uri="{BB962C8B-B14F-4D97-AF65-F5344CB8AC3E}">
        <p14:creationId xmlns:p14="http://schemas.microsoft.com/office/powerpoint/2010/main" val="3536562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a:prstGeom prst="rect">
            <a:avLst/>
          </a:prstGeom>
        </p:spPr>
        <p:txBody>
          <a:bodyPr anchor="t"/>
          <a:lstStyle>
            <a:lvl1pPr algn="l">
              <a:defRPr sz="3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892" indent="0">
              <a:buNone/>
              <a:defRPr sz="1350">
                <a:solidFill>
                  <a:schemeClr val="tx1">
                    <a:tint val="75000"/>
                  </a:schemeClr>
                </a:solidFill>
              </a:defRPr>
            </a:lvl2pPr>
            <a:lvl3pPr marL="685783" indent="0">
              <a:buNone/>
              <a:defRPr sz="1200">
                <a:solidFill>
                  <a:schemeClr val="tx1">
                    <a:tint val="75000"/>
                  </a:schemeClr>
                </a:solidFill>
              </a:defRPr>
            </a:lvl3pPr>
            <a:lvl4pPr marL="1028675" indent="0">
              <a:buNone/>
              <a:defRPr sz="1050">
                <a:solidFill>
                  <a:schemeClr val="tx1">
                    <a:tint val="75000"/>
                  </a:schemeClr>
                </a:solidFill>
              </a:defRPr>
            </a:lvl4pPr>
            <a:lvl5pPr marL="1371566" indent="0">
              <a:buNone/>
              <a:defRPr sz="1050">
                <a:solidFill>
                  <a:schemeClr val="tx1">
                    <a:tint val="75000"/>
                  </a:schemeClr>
                </a:solidFill>
              </a:defRPr>
            </a:lvl5pPr>
            <a:lvl6pPr marL="1714457" indent="0">
              <a:buNone/>
              <a:defRPr sz="1050">
                <a:solidFill>
                  <a:schemeClr val="tx1">
                    <a:tint val="75000"/>
                  </a:schemeClr>
                </a:solidFill>
              </a:defRPr>
            </a:lvl6pPr>
            <a:lvl7pPr marL="2057348" indent="0">
              <a:buNone/>
              <a:defRPr sz="1050">
                <a:solidFill>
                  <a:schemeClr val="tx1">
                    <a:tint val="75000"/>
                  </a:schemeClr>
                </a:solidFill>
              </a:defRPr>
            </a:lvl7pPr>
            <a:lvl8pPr marL="2400240" indent="0">
              <a:buNone/>
              <a:defRPr sz="1050">
                <a:solidFill>
                  <a:schemeClr val="tx1">
                    <a:tint val="75000"/>
                  </a:schemeClr>
                </a:solidFill>
              </a:defRPr>
            </a:lvl8pPr>
            <a:lvl9pPr marL="2743132" indent="0">
              <a:buNone/>
              <a:defRPr sz="105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474295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2 - plai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9B63E8C-7799-A447-96C0-829A84C1F621}"/>
              </a:ext>
            </a:extLst>
          </p:cNvPr>
          <p:cNvSpPr/>
          <p:nvPr/>
        </p:nvSpPr>
        <p:spPr>
          <a:xfrm>
            <a:off x="0" y="5467927"/>
            <a:ext cx="9144000" cy="13760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722313" y="4406902"/>
            <a:ext cx="7772400" cy="1362075"/>
          </a:xfrm>
          <a:prstGeom prst="rect">
            <a:avLst/>
          </a:prstGeom>
        </p:spPr>
        <p:txBody>
          <a:bodyPr anchor="t"/>
          <a:lstStyle>
            <a:lvl1pPr algn="l">
              <a:defRPr sz="3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892" indent="0">
              <a:buNone/>
              <a:defRPr sz="1350">
                <a:solidFill>
                  <a:schemeClr val="tx1">
                    <a:tint val="75000"/>
                  </a:schemeClr>
                </a:solidFill>
              </a:defRPr>
            </a:lvl2pPr>
            <a:lvl3pPr marL="685783" indent="0">
              <a:buNone/>
              <a:defRPr sz="1200">
                <a:solidFill>
                  <a:schemeClr val="tx1">
                    <a:tint val="75000"/>
                  </a:schemeClr>
                </a:solidFill>
              </a:defRPr>
            </a:lvl3pPr>
            <a:lvl4pPr marL="1028675" indent="0">
              <a:buNone/>
              <a:defRPr sz="1050">
                <a:solidFill>
                  <a:schemeClr val="tx1">
                    <a:tint val="75000"/>
                  </a:schemeClr>
                </a:solidFill>
              </a:defRPr>
            </a:lvl4pPr>
            <a:lvl5pPr marL="1371566" indent="0">
              <a:buNone/>
              <a:defRPr sz="1050">
                <a:solidFill>
                  <a:schemeClr val="tx1">
                    <a:tint val="75000"/>
                  </a:schemeClr>
                </a:solidFill>
              </a:defRPr>
            </a:lvl5pPr>
            <a:lvl6pPr marL="1714457" indent="0">
              <a:buNone/>
              <a:defRPr sz="1050">
                <a:solidFill>
                  <a:schemeClr val="tx1">
                    <a:tint val="75000"/>
                  </a:schemeClr>
                </a:solidFill>
              </a:defRPr>
            </a:lvl6pPr>
            <a:lvl7pPr marL="2057348" indent="0">
              <a:buNone/>
              <a:defRPr sz="1050">
                <a:solidFill>
                  <a:schemeClr val="tx1">
                    <a:tint val="75000"/>
                  </a:schemeClr>
                </a:solidFill>
              </a:defRPr>
            </a:lvl7pPr>
            <a:lvl8pPr marL="2400240" indent="0">
              <a:buNone/>
              <a:defRPr sz="1050">
                <a:solidFill>
                  <a:schemeClr val="tx1">
                    <a:tint val="75000"/>
                  </a:schemeClr>
                </a:solidFill>
              </a:defRPr>
            </a:lvl8pPr>
            <a:lvl9pPr marL="2743132" indent="0">
              <a:buNone/>
              <a:defRPr sz="105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a:solidFill>
                  <a:srgbClr val="44546B"/>
                </a:solidFill>
              </a:defRPr>
            </a:lvl1pPr>
          </a:lstStyle>
          <a:p>
            <a:fld id="{B925F4E9-0EAF-F642-86DE-61CC34773A77}" type="slidenum">
              <a:rPr lang="en-US" smtClean="0"/>
              <a:t>‹#›</a:t>
            </a:fld>
            <a:endParaRPr lang="en-US"/>
          </a:p>
        </p:txBody>
      </p:sp>
    </p:spTree>
    <p:extLst>
      <p:ext uri="{BB962C8B-B14F-4D97-AF65-F5344CB8AC3E}">
        <p14:creationId xmlns:p14="http://schemas.microsoft.com/office/powerpoint/2010/main" val="2309627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D93B4-AC8A-D247-9875-B88D27FB3A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E12F53-171C-434A-A6B7-13DABECD792F}"/>
              </a:ext>
            </a:extLst>
          </p:cNvPr>
          <p:cNvSpPr>
            <a:spLocks noGrp="1"/>
          </p:cNvSpPr>
          <p:nvPr>
            <p:ph sz="half" idx="1"/>
          </p:nvPr>
        </p:nvSpPr>
        <p:spPr>
          <a:xfrm>
            <a:off x="308610" y="1536192"/>
            <a:ext cx="4183380" cy="42428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FFD46E1-7A1B-4E46-9428-214105E424AF}"/>
              </a:ext>
            </a:extLst>
          </p:cNvPr>
          <p:cNvSpPr>
            <a:spLocks noGrp="1"/>
          </p:cNvSpPr>
          <p:nvPr>
            <p:ph sz="half" idx="2"/>
          </p:nvPr>
        </p:nvSpPr>
        <p:spPr>
          <a:xfrm>
            <a:off x="4636008" y="1536192"/>
            <a:ext cx="4183380" cy="42428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7299E0A7-B397-DE4F-9867-F783AB074FA8}"/>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032576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blank">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830D20-9260-AB42-A9CA-07C77EE90226}"/>
              </a:ext>
            </a:extLst>
          </p:cNvPr>
          <p:cNvSpPr>
            <a:spLocks noGrp="1"/>
          </p:cNvSpPr>
          <p:nvPr>
            <p:ph idx="1"/>
          </p:nvPr>
        </p:nvSpPr>
        <p:spPr>
          <a:xfrm>
            <a:off x="308610" y="264160"/>
            <a:ext cx="8517636" cy="5642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EED3500D-B366-3947-B1BC-393BC30A714D}"/>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2555888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3E05-0605-1A4A-8D5A-7B9E5FD1AD9E}"/>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2C51808B-A172-7640-8EEE-B9DC0D3DA83B}"/>
              </a:ext>
            </a:extLst>
          </p:cNvPr>
          <p:cNvSpPr>
            <a:spLocks noGrp="1"/>
          </p:cNvSpPr>
          <p:nvPr>
            <p:ph type="sldNum" sz="quarter" idx="12"/>
          </p:nvPr>
        </p:nvSpPr>
        <p:spPr/>
        <p:txBody>
          <a:bodyPr/>
          <a:lstStyle/>
          <a:p>
            <a:fld id="{B925F4E9-0EAF-F642-86DE-61CC34773A77}" type="slidenum">
              <a:rPr lang="en-US" smtClean="0"/>
              <a:t>‹#›</a:t>
            </a:fld>
            <a:endParaRPr lang="en-US"/>
          </a:p>
        </p:txBody>
      </p:sp>
    </p:spTree>
    <p:extLst>
      <p:ext uri="{BB962C8B-B14F-4D97-AF65-F5344CB8AC3E}">
        <p14:creationId xmlns:p14="http://schemas.microsoft.com/office/powerpoint/2010/main" val="941143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Google Shape;10;p2">
            <a:extLst>
              <a:ext uri="{FF2B5EF4-FFF2-40B4-BE49-F238E27FC236}">
                <a16:creationId xmlns:a16="http://schemas.microsoft.com/office/drawing/2014/main" id="{F48F052D-4199-3744-B5E2-739C9F56C79A}"/>
              </a:ext>
            </a:extLst>
          </p:cNvPr>
          <p:cNvSpPr/>
          <p:nvPr/>
        </p:nvSpPr>
        <p:spPr>
          <a:xfrm>
            <a:off x="0" y="5903000"/>
            <a:ext cx="9144000" cy="95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2" name="Title Placeholder 1">
            <a:extLst>
              <a:ext uri="{FF2B5EF4-FFF2-40B4-BE49-F238E27FC236}">
                <a16:creationId xmlns:a16="http://schemas.microsoft.com/office/drawing/2014/main" id="{216629FB-1A9F-A542-8713-9E8A9398B0B3}"/>
              </a:ext>
            </a:extLst>
          </p:cNvPr>
          <p:cNvSpPr>
            <a:spLocks noGrp="1"/>
          </p:cNvSpPr>
          <p:nvPr>
            <p:ph type="title"/>
          </p:nvPr>
        </p:nvSpPr>
        <p:spPr>
          <a:xfrm>
            <a:off x="308610" y="594360"/>
            <a:ext cx="8524494" cy="76809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CA3CBA-E8C2-854F-99DE-6AA88F6F7D87}"/>
              </a:ext>
            </a:extLst>
          </p:cNvPr>
          <p:cNvSpPr>
            <a:spLocks noGrp="1"/>
          </p:cNvSpPr>
          <p:nvPr>
            <p:ph type="body" idx="1"/>
          </p:nvPr>
        </p:nvSpPr>
        <p:spPr>
          <a:xfrm>
            <a:off x="308610" y="1536192"/>
            <a:ext cx="8517636" cy="437083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4930AAF8-0611-4448-B6F0-2369129B704D}"/>
              </a:ext>
            </a:extLst>
          </p:cNvPr>
          <p:cNvSpPr>
            <a:spLocks noGrp="1"/>
          </p:cNvSpPr>
          <p:nvPr>
            <p:ph type="sldNum" sz="quarter" idx="4"/>
          </p:nvPr>
        </p:nvSpPr>
        <p:spPr>
          <a:xfrm>
            <a:off x="8469630" y="6318505"/>
            <a:ext cx="548640" cy="521207"/>
          </a:xfrm>
          <a:prstGeom prst="rect">
            <a:avLst/>
          </a:prstGeom>
        </p:spPr>
        <p:txBody>
          <a:bodyPr vert="horz" lIns="91440" tIns="45720" rIns="91440" bIns="45720" rtlCol="0" anchor="ctr"/>
          <a:lstStyle>
            <a:lvl1pPr algn="r">
              <a:defRPr sz="900">
                <a:solidFill>
                  <a:schemeClr val="bg1"/>
                </a:solidFill>
              </a:defRPr>
            </a:lvl1pPr>
          </a:lstStyle>
          <a:p>
            <a:fld id="{B925F4E9-0EAF-F642-86DE-61CC34773A77}" type="slidenum">
              <a:rPr lang="en-US" smtClean="0"/>
              <a:t>‹#›</a:t>
            </a:fld>
            <a:endParaRPr lang="en-US"/>
          </a:p>
        </p:txBody>
      </p:sp>
      <p:pic>
        <p:nvPicPr>
          <p:cNvPr id="8" name="Google Shape;11;p2">
            <a:extLst>
              <a:ext uri="{FF2B5EF4-FFF2-40B4-BE49-F238E27FC236}">
                <a16:creationId xmlns:a16="http://schemas.microsoft.com/office/drawing/2014/main" id="{387632BF-DBBB-C04A-8058-6211A6147D7A}"/>
              </a:ext>
            </a:extLst>
          </p:cNvPr>
          <p:cNvPicPr preferRelativeResize="0"/>
          <p:nvPr/>
        </p:nvPicPr>
        <p:blipFill>
          <a:blip r:embed="rId18">
            <a:alphaModFix/>
          </a:blip>
          <a:stretch>
            <a:fillRect/>
          </a:stretch>
        </p:blipFill>
        <p:spPr>
          <a:xfrm>
            <a:off x="152076" y="6058168"/>
            <a:ext cx="4020352" cy="644467"/>
          </a:xfrm>
          <a:prstGeom prst="rect">
            <a:avLst/>
          </a:prstGeom>
          <a:noFill/>
          <a:ln>
            <a:noFill/>
          </a:ln>
        </p:spPr>
      </p:pic>
    </p:spTree>
    <p:extLst>
      <p:ext uri="{BB962C8B-B14F-4D97-AF65-F5344CB8AC3E}">
        <p14:creationId xmlns:p14="http://schemas.microsoft.com/office/powerpoint/2010/main" val="3933082054"/>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6" r:id="rId16"/>
  </p:sldLayoutIdLst>
  <p:txStyles>
    <p:titleStyle>
      <a:lvl1pPr algn="l" defTabSz="685800" rtl="0" eaLnBrk="1" latinLnBrk="0" hangingPunct="1">
        <a:lnSpc>
          <a:spcPct val="90000"/>
        </a:lnSpc>
        <a:spcBef>
          <a:spcPct val="0"/>
        </a:spcBef>
        <a:buNone/>
        <a:defRPr sz="3300" kern="1200">
          <a:solidFill>
            <a:srgbClr val="AE000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342900" indent="-260604" algn="l" defTabSz="685800" rtl="0" eaLnBrk="1" latinLnBrk="0" hangingPunct="1">
        <a:lnSpc>
          <a:spcPct val="100000"/>
        </a:lnSpc>
        <a:spcBef>
          <a:spcPts val="648"/>
        </a:spcBef>
        <a:buFont typeface="Arial" panose="020B0604020202020204" pitchFamily="34" charset="0"/>
        <a:buChar char="•"/>
        <a:defRPr sz="210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1pPr>
      <a:lvl2pPr marL="685800" indent="-308610" algn="l" defTabSz="685800" rtl="0" eaLnBrk="1" latinLnBrk="0" hangingPunct="1">
        <a:lnSpc>
          <a:spcPct val="100000"/>
        </a:lnSpc>
        <a:spcBef>
          <a:spcPts val="279"/>
        </a:spcBef>
        <a:buFont typeface="Courier New" panose="02070309020205020404" pitchFamily="49" charset="0"/>
        <a:buChar char="o"/>
        <a:defRPr sz="180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2pPr>
      <a:lvl3pPr marL="1028700" indent="-240030" algn="l" defTabSz="685800" rtl="0" eaLnBrk="1" latinLnBrk="0" hangingPunct="1">
        <a:lnSpc>
          <a:spcPct val="100000"/>
        </a:lnSpc>
        <a:spcBef>
          <a:spcPts val="429"/>
        </a:spcBef>
        <a:buFont typeface="Wingdings" pitchFamily="2" charset="2"/>
        <a:buChar char="§"/>
        <a:defRPr sz="150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3pPr>
      <a:lvl4pPr marL="1371600" indent="-240030" algn="l" defTabSz="685800" rtl="0" eaLnBrk="1" latinLnBrk="0" hangingPunct="1">
        <a:lnSpc>
          <a:spcPct val="100000"/>
        </a:lnSpc>
        <a:spcBef>
          <a:spcPts val="18"/>
        </a:spcBef>
        <a:buFont typeface="Arial" panose="020B0604020202020204" pitchFamily="34" charset="0"/>
        <a:buChar char="•"/>
        <a:defRPr sz="135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4pPr>
      <a:lvl5pPr marL="1714500" indent="-240030" algn="l" defTabSz="685800" rtl="0" eaLnBrk="1" latinLnBrk="0" hangingPunct="1">
        <a:lnSpc>
          <a:spcPct val="100000"/>
        </a:lnSpc>
        <a:spcBef>
          <a:spcPts val="429"/>
        </a:spcBef>
        <a:buFont typeface="Courier New" panose="02070309020205020404" pitchFamily="49" charset="0"/>
        <a:buChar char="o"/>
        <a:defRPr sz="135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A624B5-16DF-ED46-9B1C-3CE32235A004}"/>
              </a:ext>
            </a:extLst>
          </p:cNvPr>
          <p:cNvSpPr>
            <a:spLocks noGrp="1"/>
          </p:cNvSpPr>
          <p:nvPr>
            <p:ph type="ctrTitle"/>
          </p:nvPr>
        </p:nvSpPr>
        <p:spPr/>
        <p:txBody>
          <a:bodyPr/>
          <a:lstStyle/>
          <a:p>
            <a:r>
              <a:rPr lang="en-US" dirty="0"/>
              <a:t>Requirements 3: Analysis</a:t>
            </a:r>
          </a:p>
        </p:txBody>
      </p:sp>
      <p:sp>
        <p:nvSpPr>
          <p:cNvPr id="5" name="Subtitle 4">
            <a:extLst>
              <a:ext uri="{FF2B5EF4-FFF2-40B4-BE49-F238E27FC236}">
                <a16:creationId xmlns:a16="http://schemas.microsoft.com/office/drawing/2014/main" id="{63689490-EE95-C344-9593-DD861C4FD49B}"/>
              </a:ext>
            </a:extLst>
          </p:cNvPr>
          <p:cNvSpPr>
            <a:spLocks noGrp="1"/>
          </p:cNvSpPr>
          <p:nvPr>
            <p:ph type="subTitle" idx="1"/>
          </p:nvPr>
        </p:nvSpPr>
        <p:spPr/>
        <p:txBody>
          <a:bodyPr/>
          <a:lstStyle/>
          <a:p>
            <a:r>
              <a:rPr lang="en-US" dirty="0"/>
              <a:t>Claire Le </a:t>
            </a:r>
            <a:r>
              <a:rPr lang="en-US" dirty="0" err="1"/>
              <a:t>Goues</a:t>
            </a:r>
            <a:endParaRPr lang="en-US" dirty="0"/>
          </a:p>
          <a:p>
            <a:r>
              <a:rPr lang="en-US" dirty="0"/>
              <a:t>September 17, 2019</a:t>
            </a:r>
          </a:p>
        </p:txBody>
      </p:sp>
    </p:spTree>
    <p:extLst>
      <p:ext uri="{BB962C8B-B14F-4D97-AF65-F5344CB8AC3E}">
        <p14:creationId xmlns:p14="http://schemas.microsoft.com/office/powerpoint/2010/main" val="2296424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Managing Inconsistency</a:t>
            </a:r>
          </a:p>
        </p:txBody>
      </p:sp>
      <p:sp>
        <p:nvSpPr>
          <p:cNvPr id="3" name="Content Placeholder 2"/>
          <p:cNvSpPr>
            <a:spLocks noGrp="1"/>
          </p:cNvSpPr>
          <p:nvPr>
            <p:ph idx="1"/>
          </p:nvPr>
        </p:nvSpPr>
        <p:spPr/>
        <p:txBody>
          <a:bodyPr/>
          <a:lstStyle/>
          <a:p>
            <a:r>
              <a:rPr lang="en-US" dirty="0">
                <a:solidFill>
                  <a:srgbClr val="0000FF"/>
                </a:solidFill>
              </a:rPr>
              <a:t>Informal </a:t>
            </a:r>
            <a:r>
              <a:rPr lang="en-US" dirty="0"/>
              <a:t>– recognizing when two requirements are not mutually satisfiable</a:t>
            </a:r>
          </a:p>
          <a:p>
            <a:pPr>
              <a:spcBef>
                <a:spcPts val="2520"/>
              </a:spcBef>
            </a:pPr>
            <a:r>
              <a:rPr lang="en-US" dirty="0">
                <a:solidFill>
                  <a:srgbClr val="0000FF"/>
                </a:solidFill>
              </a:rPr>
              <a:t>Heuristic</a:t>
            </a:r>
            <a:r>
              <a:rPr lang="en-US" dirty="0"/>
              <a:t> – employing systematic, manual techniques to surface conflicts</a:t>
            </a:r>
          </a:p>
          <a:p>
            <a:pPr>
              <a:spcBef>
                <a:spcPts val="2520"/>
              </a:spcBef>
            </a:pPr>
            <a:r>
              <a:rPr lang="en-US" dirty="0">
                <a:solidFill>
                  <a:srgbClr val="0000FF"/>
                </a:solidFill>
              </a:rPr>
              <a:t>Formal</a:t>
            </a:r>
            <a:r>
              <a:rPr lang="en-US" dirty="0"/>
              <a:t> – using formal models to express and reason about potential conflicts</a:t>
            </a:r>
          </a:p>
        </p:txBody>
      </p:sp>
    </p:spTree>
    <p:extLst>
      <p:ext uri="{BB962C8B-B14F-4D97-AF65-F5344CB8AC3E}">
        <p14:creationId xmlns:p14="http://schemas.microsoft.com/office/powerpoint/2010/main" val="2640029239"/>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 name="Down Arrow 26"/>
          <p:cNvSpPr/>
          <p:nvPr/>
        </p:nvSpPr>
        <p:spPr bwMode="auto">
          <a:xfrm>
            <a:off x="4090848" y="2966837"/>
            <a:ext cx="809178" cy="1741892"/>
          </a:xfrm>
          <a:prstGeom prst="downArrow">
            <a:avLst/>
          </a:prstGeom>
          <a:solidFill>
            <a:schemeClr val="accent2">
              <a:alpha val="21000"/>
            </a:schemeClr>
          </a:solidFill>
          <a:ln w="2857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Down Arrow 27"/>
          <p:cNvSpPr/>
          <p:nvPr/>
        </p:nvSpPr>
        <p:spPr bwMode="auto">
          <a:xfrm>
            <a:off x="5940276" y="2966837"/>
            <a:ext cx="809178" cy="1741892"/>
          </a:xfrm>
          <a:prstGeom prst="downArrow">
            <a:avLst/>
          </a:prstGeom>
          <a:solidFill>
            <a:schemeClr val="accent2">
              <a:alpha val="21000"/>
            </a:schemeClr>
          </a:solidFill>
          <a:ln w="2857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Down Arrow 28"/>
          <p:cNvSpPr/>
          <p:nvPr/>
        </p:nvSpPr>
        <p:spPr bwMode="auto">
          <a:xfrm rot="16200000">
            <a:off x="4219884" y="934895"/>
            <a:ext cx="809178" cy="5301395"/>
          </a:xfrm>
          <a:prstGeom prst="downArrow">
            <a:avLst/>
          </a:prstGeom>
          <a:solidFill>
            <a:schemeClr val="tx2">
              <a:alpha val="21000"/>
            </a:schemeClr>
          </a:solidFill>
          <a:ln w="2857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p:txBody>
          <a:bodyPr/>
          <a:lstStyle/>
          <a:p>
            <a:r>
              <a:rPr lang="en-US" dirty="0"/>
              <a:t>Allocation and </a:t>
            </a:r>
            <a:r>
              <a:rPr lang="en-US" dirty="0" err="1"/>
              <a:t>flowdown</a:t>
            </a:r>
            <a:endParaRPr lang="en-US" dirty="0"/>
          </a:p>
        </p:txBody>
      </p:sp>
      <p:sp>
        <p:nvSpPr>
          <p:cNvPr id="4" name="Oval 3"/>
          <p:cNvSpPr/>
          <p:nvPr/>
        </p:nvSpPr>
        <p:spPr>
          <a:xfrm>
            <a:off x="3612400" y="3193348"/>
            <a:ext cx="1687755" cy="753037"/>
          </a:xfrm>
          <a:prstGeom prst="ellipse">
            <a:avLst/>
          </a:prstGeom>
          <a:solidFill>
            <a:schemeClr val="accent2">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Receive order</a:t>
            </a:r>
          </a:p>
        </p:txBody>
      </p:sp>
      <p:sp>
        <p:nvSpPr>
          <p:cNvPr id="5" name="TextBox 4"/>
          <p:cNvSpPr txBox="1"/>
          <p:nvPr/>
        </p:nvSpPr>
        <p:spPr>
          <a:xfrm>
            <a:off x="3612400" y="2708453"/>
            <a:ext cx="1687755" cy="369332"/>
          </a:xfrm>
          <a:prstGeom prst="rect">
            <a:avLst/>
          </a:prstGeom>
          <a:noFill/>
        </p:spPr>
        <p:txBody>
          <a:bodyPr wrap="square" rtlCol="0">
            <a:spAutoFit/>
          </a:bodyPr>
          <a:lstStyle/>
          <a:p>
            <a:pPr algn="ctr"/>
            <a:r>
              <a:rPr lang="en-US" dirty="0"/>
              <a:t>Sales</a:t>
            </a:r>
          </a:p>
        </p:txBody>
      </p:sp>
      <p:sp>
        <p:nvSpPr>
          <p:cNvPr id="6" name="Oval 5"/>
          <p:cNvSpPr/>
          <p:nvPr/>
        </p:nvSpPr>
        <p:spPr>
          <a:xfrm>
            <a:off x="5567915" y="3193348"/>
            <a:ext cx="1687755" cy="753037"/>
          </a:xfrm>
          <a:prstGeom prst="ellipse">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Check inventory</a:t>
            </a:r>
          </a:p>
        </p:txBody>
      </p:sp>
      <p:sp>
        <p:nvSpPr>
          <p:cNvPr id="7" name="Oval 6"/>
          <p:cNvSpPr/>
          <p:nvPr/>
        </p:nvSpPr>
        <p:spPr>
          <a:xfrm>
            <a:off x="3612400" y="4088197"/>
            <a:ext cx="1687755" cy="753037"/>
          </a:xfrm>
          <a:prstGeom prst="ellipse">
            <a:avLst/>
          </a:prstGeom>
          <a:solidFill>
            <a:schemeClr val="accent2">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Process payment</a:t>
            </a:r>
          </a:p>
        </p:txBody>
      </p:sp>
      <p:sp>
        <p:nvSpPr>
          <p:cNvPr id="8" name="TextBox 7"/>
          <p:cNvSpPr txBox="1"/>
          <p:nvPr/>
        </p:nvSpPr>
        <p:spPr>
          <a:xfrm>
            <a:off x="5587417" y="2708453"/>
            <a:ext cx="1687755" cy="369332"/>
          </a:xfrm>
          <a:prstGeom prst="rect">
            <a:avLst/>
          </a:prstGeom>
          <a:noFill/>
        </p:spPr>
        <p:txBody>
          <a:bodyPr wrap="square" rtlCol="0">
            <a:spAutoFit/>
          </a:bodyPr>
          <a:lstStyle/>
          <a:p>
            <a:pPr algn="ctr"/>
            <a:r>
              <a:rPr lang="en-US" dirty="0"/>
              <a:t>Distribution</a:t>
            </a:r>
          </a:p>
        </p:txBody>
      </p:sp>
      <p:cxnSp>
        <p:nvCxnSpPr>
          <p:cNvPr id="9" name="Straight Connector 8"/>
          <p:cNvCxnSpPr/>
          <p:nvPr/>
        </p:nvCxnSpPr>
        <p:spPr bwMode="auto">
          <a:xfrm>
            <a:off x="3495202" y="1923622"/>
            <a:ext cx="0" cy="319105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p:cNvCxnSpPr/>
          <p:nvPr/>
        </p:nvCxnSpPr>
        <p:spPr bwMode="auto">
          <a:xfrm>
            <a:off x="5445777" y="2605041"/>
            <a:ext cx="0" cy="2509638"/>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3" name="Oval 12"/>
          <p:cNvSpPr/>
          <p:nvPr/>
        </p:nvSpPr>
        <p:spPr>
          <a:xfrm>
            <a:off x="1629591" y="3193348"/>
            <a:ext cx="1687755" cy="753037"/>
          </a:xfrm>
          <a:prstGeom prst="ellipse">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Process order</a:t>
            </a:r>
          </a:p>
        </p:txBody>
      </p:sp>
      <p:sp>
        <p:nvSpPr>
          <p:cNvPr id="14" name="TextBox 13"/>
          <p:cNvSpPr txBox="1"/>
          <p:nvPr/>
        </p:nvSpPr>
        <p:spPr>
          <a:xfrm>
            <a:off x="1629592" y="1958710"/>
            <a:ext cx="1811384" cy="646331"/>
          </a:xfrm>
          <a:prstGeom prst="rect">
            <a:avLst/>
          </a:prstGeom>
          <a:noFill/>
        </p:spPr>
        <p:txBody>
          <a:bodyPr wrap="square" rtlCol="0">
            <a:spAutoFit/>
          </a:bodyPr>
          <a:lstStyle/>
          <a:p>
            <a:pPr algn="ctr"/>
            <a:r>
              <a:rPr lang="en-US" b="1" dirty="0"/>
              <a:t>Superordinate use case</a:t>
            </a:r>
          </a:p>
        </p:txBody>
      </p:sp>
      <p:sp>
        <p:nvSpPr>
          <p:cNvPr id="15" name="TextBox 14"/>
          <p:cNvSpPr txBox="1"/>
          <p:nvPr/>
        </p:nvSpPr>
        <p:spPr>
          <a:xfrm>
            <a:off x="3612400" y="2108288"/>
            <a:ext cx="3662772" cy="369332"/>
          </a:xfrm>
          <a:prstGeom prst="rect">
            <a:avLst/>
          </a:prstGeom>
          <a:noFill/>
        </p:spPr>
        <p:txBody>
          <a:bodyPr wrap="square" rtlCol="0">
            <a:spAutoFit/>
          </a:bodyPr>
          <a:lstStyle/>
          <a:p>
            <a:pPr algn="ctr"/>
            <a:r>
              <a:rPr lang="en-US" b="1" dirty="0"/>
              <a:t>Subordinate systems</a:t>
            </a:r>
          </a:p>
        </p:txBody>
      </p:sp>
      <p:cxnSp>
        <p:nvCxnSpPr>
          <p:cNvPr id="17" name="Straight Connector 16"/>
          <p:cNvCxnSpPr/>
          <p:nvPr/>
        </p:nvCxnSpPr>
        <p:spPr bwMode="auto">
          <a:xfrm>
            <a:off x="1629591" y="2605041"/>
            <a:ext cx="5645581"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Connector 22"/>
          <p:cNvCxnSpPr/>
          <p:nvPr/>
        </p:nvCxnSpPr>
        <p:spPr bwMode="auto">
          <a:xfrm>
            <a:off x="1629591" y="5114679"/>
            <a:ext cx="5645581"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p:cNvSpPr txBox="1"/>
          <p:nvPr/>
        </p:nvSpPr>
        <p:spPr>
          <a:xfrm>
            <a:off x="1665806" y="5259391"/>
            <a:ext cx="5609365" cy="369332"/>
          </a:xfrm>
          <a:prstGeom prst="rect">
            <a:avLst/>
          </a:prstGeom>
          <a:noFill/>
        </p:spPr>
        <p:txBody>
          <a:bodyPr wrap="square" rtlCol="0">
            <a:spAutoFit/>
          </a:bodyPr>
          <a:lstStyle/>
          <a:p>
            <a:pPr algn="ctr"/>
            <a:r>
              <a:rPr lang="en-US" dirty="0">
                <a:solidFill>
                  <a:srgbClr val="FF0000"/>
                </a:solidFill>
              </a:rPr>
              <a:t>Allocate use cases to subordinate systems</a:t>
            </a:r>
          </a:p>
        </p:txBody>
      </p:sp>
      <p:sp>
        <p:nvSpPr>
          <p:cNvPr id="25" name="Rectangle 24"/>
          <p:cNvSpPr/>
          <p:nvPr/>
        </p:nvSpPr>
        <p:spPr>
          <a:xfrm>
            <a:off x="1629591" y="5615957"/>
            <a:ext cx="5626079" cy="646331"/>
          </a:xfrm>
          <a:prstGeom prst="rect">
            <a:avLst/>
          </a:prstGeom>
        </p:spPr>
        <p:txBody>
          <a:bodyPr wrap="square">
            <a:spAutoFit/>
          </a:bodyPr>
          <a:lstStyle/>
          <a:p>
            <a:pPr algn="ctr"/>
            <a:r>
              <a:rPr lang="en-US" dirty="0" err="1">
                <a:solidFill>
                  <a:srgbClr val="FF0000"/>
                </a:solidFill>
              </a:rPr>
              <a:t>Flowdown</a:t>
            </a:r>
            <a:r>
              <a:rPr lang="en-US" dirty="0">
                <a:solidFill>
                  <a:srgbClr val="FF0000"/>
                </a:solidFill>
              </a:rPr>
              <a:t> discovers “derived requirements” to fulfill the allocated requirements</a:t>
            </a:r>
          </a:p>
        </p:txBody>
      </p:sp>
      <p:sp>
        <p:nvSpPr>
          <p:cNvPr id="26" name="Oval 25"/>
          <p:cNvSpPr/>
          <p:nvPr/>
        </p:nvSpPr>
        <p:spPr>
          <a:xfrm>
            <a:off x="5567915" y="4088197"/>
            <a:ext cx="1687755" cy="753037"/>
          </a:xfrm>
          <a:prstGeom prst="ellipse">
            <a:avLst/>
          </a:prstGeom>
          <a:solidFill>
            <a:schemeClr val="accent2">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Schedule delivery</a:t>
            </a:r>
          </a:p>
        </p:txBody>
      </p:sp>
      <p:sp>
        <p:nvSpPr>
          <p:cNvPr id="3" name="TextBox 2"/>
          <p:cNvSpPr txBox="1"/>
          <p:nvPr/>
        </p:nvSpPr>
        <p:spPr>
          <a:xfrm>
            <a:off x="7493558" y="2489783"/>
            <a:ext cx="1189725" cy="954107"/>
          </a:xfrm>
          <a:prstGeom prst="rect">
            <a:avLst/>
          </a:prstGeom>
          <a:noFill/>
        </p:spPr>
        <p:txBody>
          <a:bodyPr wrap="square" rtlCol="0">
            <a:spAutoFit/>
          </a:bodyPr>
          <a:lstStyle/>
          <a:p>
            <a:r>
              <a:rPr lang="en-US" sz="1400" dirty="0">
                <a:solidFill>
                  <a:srgbClr val="0000FF"/>
                </a:solidFill>
              </a:rPr>
              <a:t>Before we process a payment, we should…</a:t>
            </a:r>
          </a:p>
        </p:txBody>
      </p:sp>
      <p:cxnSp>
        <p:nvCxnSpPr>
          <p:cNvPr id="12" name="Straight Arrow Connector 11"/>
          <p:cNvCxnSpPr>
            <a:stCxn id="3" idx="2"/>
            <a:endCxn id="6" idx="6"/>
          </p:cNvCxnSpPr>
          <p:nvPr/>
        </p:nvCxnSpPr>
        <p:spPr bwMode="auto">
          <a:xfrm rot="5400000">
            <a:off x="7609058" y="3090503"/>
            <a:ext cx="125977" cy="832751"/>
          </a:xfrm>
          <a:prstGeom prst="bentConnector2">
            <a:avLst/>
          </a:prstGeom>
          <a:solidFill>
            <a:schemeClr val="accent1"/>
          </a:solidFill>
          <a:ln w="9525" cap="flat" cmpd="sng" algn="ctr">
            <a:solidFill>
              <a:srgbClr val="0000FF"/>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773843488"/>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p:bldP spid="13" grpId="0" animBg="1"/>
      <p:bldP spid="24" grpId="0"/>
      <p:bldP spid="25" grpId="0"/>
      <p:bldP spid="26" grpId="0" animBg="1"/>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Logical conflicts</a:t>
            </a:r>
          </a:p>
        </p:txBody>
      </p:sp>
      <p:sp>
        <p:nvSpPr>
          <p:cNvPr id="3" name="Content Placeholder 2"/>
          <p:cNvSpPr>
            <a:spLocks noGrp="1"/>
          </p:cNvSpPr>
          <p:nvPr>
            <p:ph idx="1"/>
          </p:nvPr>
        </p:nvSpPr>
        <p:spPr/>
        <p:txBody>
          <a:bodyPr/>
          <a:lstStyle/>
          <a:p>
            <a:r>
              <a:rPr lang="en-US" dirty="0"/>
              <a:t>When should the train doors be open?</a:t>
            </a:r>
          </a:p>
          <a:p>
            <a:pPr lvl="1"/>
            <a:r>
              <a:rPr lang="en-US" dirty="0"/>
              <a:t>The train doors remain closed between stations</a:t>
            </a:r>
          </a:p>
          <a:p>
            <a:pPr lvl="1"/>
            <a:r>
              <a:rPr lang="en-US" dirty="0"/>
              <a:t>The train doors remain open during emergencies</a:t>
            </a:r>
          </a:p>
          <a:p>
            <a:pPr lvl="1"/>
            <a:r>
              <a:rPr lang="en-US" dirty="0"/>
              <a:t>The train doors remain closed while the train is moving</a:t>
            </a:r>
          </a:p>
        </p:txBody>
      </p:sp>
      <p:pic>
        <p:nvPicPr>
          <p:cNvPr id="4" name="Picture 3"/>
          <p:cNvPicPr>
            <a:picLocks noChangeAspect="1"/>
          </p:cNvPicPr>
          <p:nvPr/>
        </p:nvPicPr>
        <p:blipFill>
          <a:blip r:embed="rId3"/>
          <a:stretch>
            <a:fillRect/>
          </a:stretch>
        </p:blipFill>
        <p:spPr>
          <a:xfrm>
            <a:off x="2821178" y="3258418"/>
            <a:ext cx="3492500" cy="2324100"/>
          </a:xfrm>
          <a:prstGeom prst="rect">
            <a:avLst/>
          </a:prstGeom>
        </p:spPr>
      </p:pic>
    </p:spTree>
    <p:extLst>
      <p:ext uri="{BB962C8B-B14F-4D97-AF65-F5344CB8AC3E}">
        <p14:creationId xmlns:p14="http://schemas.microsoft.com/office/powerpoint/2010/main" val="3695928203"/>
      </p:ext>
    </p:extLst>
  </p:cSld>
  <p:clrMapOvr>
    <a:masterClrMapping/>
  </p:clrMapOvr>
  <mc:AlternateContent xmlns:mc="http://schemas.openxmlformats.org/markup-compatibility/2006" xmlns:p14="http://schemas.microsoft.com/office/powerpoint/2010/main">
    <mc:Choice Requires="p14">
      <p:transition p14:dur="100" advClick="0">
        <p:cut/>
      </p:transition>
    </mc:Choice>
    <mc:Fallback xmlns="">
      <p:transition xmlns:p14="http://schemas.microsoft.com/office/powerpoint/2010/mai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 conflicts</a:t>
            </a:r>
          </a:p>
        </p:txBody>
      </p:sp>
      <p:sp>
        <p:nvSpPr>
          <p:cNvPr id="3" name="Content Placeholder 2"/>
          <p:cNvSpPr>
            <a:spLocks noGrp="1"/>
          </p:cNvSpPr>
          <p:nvPr>
            <p:ph idx="1"/>
          </p:nvPr>
        </p:nvSpPr>
        <p:spPr/>
        <p:txBody>
          <a:bodyPr>
            <a:normAutofit/>
          </a:bodyPr>
          <a:lstStyle/>
          <a:p>
            <a:r>
              <a:rPr lang="en-US" dirty="0"/>
              <a:t>Students shall have access to library facilities</a:t>
            </a:r>
          </a:p>
          <a:p>
            <a:pPr>
              <a:spcBef>
                <a:spcPts val="2520"/>
              </a:spcBef>
            </a:pPr>
            <a:r>
              <a:rPr lang="en-US" dirty="0"/>
              <a:t>What is a student?</a:t>
            </a:r>
          </a:p>
          <a:p>
            <a:pPr lvl="1"/>
            <a:r>
              <a:rPr lang="en-US" dirty="0"/>
              <a:t>A student is enrolled in a course past the drop date</a:t>
            </a:r>
          </a:p>
          <a:p>
            <a:pPr lvl="1"/>
            <a:r>
              <a:rPr lang="en-US" dirty="0"/>
              <a:t>A student is enrolled in a degree program</a:t>
            </a:r>
          </a:p>
          <a:p>
            <a:pPr lvl="1"/>
            <a:r>
              <a:rPr lang="en-US" dirty="0"/>
              <a:t>An alumnus or alumna should have library access</a:t>
            </a:r>
          </a:p>
          <a:p>
            <a:pPr>
              <a:spcBef>
                <a:spcPts val="2520"/>
              </a:spcBef>
            </a:pPr>
            <a:r>
              <a:rPr lang="en-US" dirty="0"/>
              <a:t>How do we reconcile these differences?</a:t>
            </a:r>
          </a:p>
        </p:txBody>
      </p:sp>
    </p:spTree>
    <p:extLst>
      <p:ext uri="{BB962C8B-B14F-4D97-AF65-F5344CB8AC3E}">
        <p14:creationId xmlns:p14="http://schemas.microsoft.com/office/powerpoint/2010/main" val="809672891"/>
      </p:ext>
    </p:extLst>
  </p:cSld>
  <p:clrMapOvr>
    <a:masterClrMapping/>
  </p:clrMapOvr>
  <mc:AlternateContent xmlns:mc="http://schemas.openxmlformats.org/markup-compatibility/2006" xmlns:p14="http://schemas.microsoft.com/office/powerpoint/2010/main">
    <mc:Choice Requires="p14">
      <p:transition p14:dur="100" advClick="0">
        <p:cut/>
      </p:transition>
    </mc:Choice>
    <mc:Fallback xmlns="">
      <p:transition xmlns:p14="http://schemas.microsoft.com/office/powerpoint/2010/mai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conflicts arise?</a:t>
            </a:r>
          </a:p>
        </p:txBody>
      </p:sp>
      <p:sp>
        <p:nvSpPr>
          <p:cNvPr id="3" name="Content Placeholder 2"/>
          <p:cNvSpPr>
            <a:spLocks noGrp="1"/>
          </p:cNvSpPr>
          <p:nvPr>
            <p:ph idx="1"/>
          </p:nvPr>
        </p:nvSpPr>
        <p:spPr/>
        <p:txBody>
          <a:bodyPr>
            <a:normAutofit/>
          </a:bodyPr>
          <a:lstStyle/>
          <a:p>
            <a:r>
              <a:rPr lang="en-US" dirty="0"/>
              <a:t>Different actors formulate goals</a:t>
            </a:r>
          </a:p>
          <a:p>
            <a:pPr lvl="1"/>
            <a:r>
              <a:rPr lang="en-US" dirty="0"/>
              <a:t>Limited borrowing periods (staff)</a:t>
            </a:r>
          </a:p>
          <a:p>
            <a:pPr lvl="1"/>
            <a:r>
              <a:rPr lang="en-US" dirty="0"/>
              <a:t>Borrowing for as long as needed (patrons)</a:t>
            </a:r>
          </a:p>
          <a:p>
            <a:pPr>
              <a:spcBef>
                <a:spcPts val="2520"/>
              </a:spcBef>
            </a:pPr>
            <a:r>
              <a:rPr lang="en-US" dirty="0"/>
              <a:t>Goal boundaries are vague</a:t>
            </a:r>
          </a:p>
          <a:p>
            <a:pPr lvl="1"/>
            <a:r>
              <a:rPr lang="en-US" dirty="0"/>
              <a:t>Doors remain closed between stations</a:t>
            </a:r>
          </a:p>
          <a:p>
            <a:pPr lvl="1"/>
            <a:r>
              <a:rPr lang="en-US" dirty="0"/>
              <a:t>Doors open when train stops and evacuation alarm</a:t>
            </a:r>
          </a:p>
          <a:p>
            <a:pPr>
              <a:spcBef>
                <a:spcPts val="2520"/>
              </a:spcBef>
            </a:pPr>
            <a:r>
              <a:rPr lang="en-US" dirty="0"/>
              <a:t>Two soft goals prescribe an increase and decrease in the same quantity</a:t>
            </a:r>
          </a:p>
        </p:txBody>
      </p:sp>
    </p:spTree>
    <p:extLst>
      <p:ext uri="{BB962C8B-B14F-4D97-AF65-F5344CB8AC3E}">
        <p14:creationId xmlns:p14="http://schemas.microsoft.com/office/powerpoint/2010/main" val="730476385"/>
      </p:ext>
    </p:extLst>
  </p:cSld>
  <p:clrMapOvr>
    <a:masterClrMapping/>
  </p:clrMapOvr>
  <mc:AlternateContent xmlns:mc="http://schemas.openxmlformats.org/markup-compatibility/2006" xmlns:p14="http://schemas.microsoft.com/office/powerpoint/2010/main">
    <mc:Choice Requires="p14">
      <p:transition p14:dur="100" advClick="0">
        <p:cut/>
      </p:transition>
    </mc:Choice>
    <mc:Fallback xmlns="">
      <p:transition xmlns:p14="http://schemas.microsoft.com/office/powerpoint/2010/mai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Strong versus weak conflicts</a:t>
            </a:r>
          </a:p>
        </p:txBody>
      </p:sp>
      <p:sp>
        <p:nvSpPr>
          <p:cNvPr id="3" name="Content Placeholder 2"/>
          <p:cNvSpPr>
            <a:spLocks noGrp="1"/>
          </p:cNvSpPr>
          <p:nvPr>
            <p:ph idx="1"/>
          </p:nvPr>
        </p:nvSpPr>
        <p:spPr/>
        <p:txBody>
          <a:bodyPr>
            <a:normAutofit/>
          </a:bodyPr>
          <a:lstStyle/>
          <a:p>
            <a:r>
              <a:rPr lang="en-US" dirty="0"/>
              <a:t>Strong conflicts cannot be reconciled</a:t>
            </a:r>
          </a:p>
          <a:p>
            <a:pPr lvl="1">
              <a:spcBef>
                <a:spcPts val="1200"/>
              </a:spcBef>
            </a:pPr>
            <a:r>
              <a:rPr lang="en-US" dirty="0"/>
              <a:t>Retain credit card data for easier future transactions</a:t>
            </a:r>
          </a:p>
          <a:p>
            <a:pPr lvl="1">
              <a:spcBef>
                <a:spcPts val="1200"/>
              </a:spcBef>
            </a:pPr>
            <a:r>
              <a:rPr lang="en-US" b="1" dirty="0"/>
              <a:t>Do not retain </a:t>
            </a:r>
            <a:r>
              <a:rPr lang="en-US" dirty="0"/>
              <a:t>credit card data after completing a transaction</a:t>
            </a:r>
          </a:p>
          <a:p>
            <a:pPr>
              <a:spcBef>
                <a:spcPts val="2520"/>
              </a:spcBef>
            </a:pPr>
            <a:r>
              <a:rPr lang="en-US" dirty="0"/>
              <a:t>Weak conflicts can be reconciled</a:t>
            </a:r>
          </a:p>
          <a:p>
            <a:pPr lvl="1">
              <a:spcBef>
                <a:spcPts val="1200"/>
              </a:spcBef>
            </a:pPr>
            <a:r>
              <a:rPr lang="en-US" dirty="0"/>
              <a:t>The train doors remain closed between stations</a:t>
            </a:r>
          </a:p>
          <a:p>
            <a:pPr lvl="1">
              <a:spcBef>
                <a:spcPts val="1200"/>
              </a:spcBef>
            </a:pPr>
            <a:r>
              <a:rPr lang="en-US" dirty="0"/>
              <a:t>The train doors remain open during emergencies</a:t>
            </a:r>
          </a:p>
          <a:p>
            <a:pPr lvl="1">
              <a:spcBef>
                <a:spcPts val="1200"/>
              </a:spcBef>
            </a:pPr>
            <a:r>
              <a:rPr lang="en-US" dirty="0"/>
              <a:t>The train doors remain closed while the train is moving</a:t>
            </a:r>
          </a:p>
          <a:p>
            <a:pPr lvl="1"/>
            <a:endParaRPr lang="en-US" dirty="0"/>
          </a:p>
        </p:txBody>
      </p:sp>
    </p:spTree>
    <p:extLst>
      <p:ext uri="{BB962C8B-B14F-4D97-AF65-F5344CB8AC3E}">
        <p14:creationId xmlns:p14="http://schemas.microsoft.com/office/powerpoint/2010/main" val="2031398717"/>
      </p:ext>
    </p:extLst>
  </p:cSld>
  <p:clrMapOvr>
    <a:masterClrMapping/>
  </p:clrMapOvr>
  <mc:AlternateContent xmlns:mc="http://schemas.openxmlformats.org/markup-compatibility/2006" xmlns:p14="http://schemas.microsoft.com/office/powerpoint/2010/main">
    <mc:Choice Requires="p14">
      <p:transition p14:dur="100" advClick="0">
        <p:cut/>
      </p:transition>
    </mc:Choice>
    <mc:Fallback xmlns="">
      <p:transition xmlns:p14="http://schemas.microsoft.com/office/powerpoint/2010/main" advClick="0">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Weakening goals to resolve conflicts</a:t>
            </a:r>
          </a:p>
        </p:txBody>
      </p:sp>
      <p:sp>
        <p:nvSpPr>
          <p:cNvPr id="4" name="Parallelogram 3"/>
          <p:cNvSpPr/>
          <p:nvPr/>
        </p:nvSpPr>
        <p:spPr>
          <a:xfrm>
            <a:off x="3155288" y="3414598"/>
            <a:ext cx="2234568" cy="675150"/>
          </a:xfrm>
          <a:prstGeom prst="parallelogram">
            <a:avLst/>
          </a:prstGeom>
          <a:ln>
            <a:solidFill>
              <a:schemeClr val="tx1"/>
            </a:solidFill>
          </a:ln>
        </p:spPr>
        <p:txBody>
          <a:bodyPr lIns="0" tIns="0" rIns="0" bIns="0" rtlCol="0" anchor="ctr"/>
          <a:lstStyle/>
          <a:p>
            <a:pPr algn="ctr"/>
            <a:r>
              <a:rPr lang="en-US" dirty="0"/>
              <a:t>Avoid</a:t>
            </a:r>
            <a:br>
              <a:rPr lang="en-US" dirty="0"/>
            </a:br>
            <a:r>
              <a:rPr lang="en-US" dirty="0" err="1"/>
              <a:t>VoterIDCapture</a:t>
            </a:r>
            <a:endParaRPr lang="en-US" dirty="0"/>
          </a:p>
        </p:txBody>
      </p:sp>
      <p:sp>
        <p:nvSpPr>
          <p:cNvPr id="5" name="Parallelogram 4"/>
          <p:cNvSpPr/>
          <p:nvPr/>
        </p:nvSpPr>
        <p:spPr>
          <a:xfrm>
            <a:off x="6223632" y="3414598"/>
            <a:ext cx="2234568" cy="675150"/>
          </a:xfrm>
          <a:prstGeom prst="parallelogram">
            <a:avLst/>
          </a:prstGeom>
          <a:ln>
            <a:solidFill>
              <a:schemeClr val="tx1"/>
            </a:solidFill>
          </a:ln>
        </p:spPr>
        <p:txBody>
          <a:bodyPr lIns="0" tIns="0" rIns="0" bIns="0" rtlCol="0" anchor="ctr"/>
          <a:lstStyle/>
          <a:p>
            <a:pPr algn="ctr"/>
            <a:r>
              <a:rPr lang="en-US" dirty="0" err="1"/>
              <a:t>VoterID</a:t>
            </a:r>
            <a:r>
              <a:rPr lang="en-US" dirty="0"/>
              <a:t/>
            </a:r>
            <a:br>
              <a:rPr lang="en-US" dirty="0"/>
            </a:br>
            <a:r>
              <a:rPr lang="en-US" dirty="0"/>
              <a:t>Captured</a:t>
            </a:r>
          </a:p>
        </p:txBody>
      </p:sp>
      <p:sp>
        <p:nvSpPr>
          <p:cNvPr id="6" name="Parallelogram 5"/>
          <p:cNvSpPr/>
          <p:nvPr/>
        </p:nvSpPr>
        <p:spPr>
          <a:xfrm>
            <a:off x="2661254" y="4433485"/>
            <a:ext cx="2234568" cy="675150"/>
          </a:xfrm>
          <a:prstGeom prst="parallelogram">
            <a:avLst/>
          </a:prstGeom>
          <a:solidFill>
            <a:schemeClr val="accent1">
              <a:lumMod val="20000"/>
              <a:lumOff val="80000"/>
            </a:schemeClr>
          </a:solidFill>
          <a:ln>
            <a:solidFill>
              <a:schemeClr val="tx1"/>
            </a:solidFill>
          </a:ln>
        </p:spPr>
        <p:txBody>
          <a:bodyPr lIns="0" tIns="0" rIns="0" bIns="0" rtlCol="0" anchor="ctr"/>
          <a:lstStyle/>
          <a:p>
            <a:pPr algn="ctr"/>
            <a:r>
              <a:rPr lang="en-US" dirty="0"/>
              <a:t>Avoid</a:t>
            </a:r>
            <a:br>
              <a:rPr lang="en-US" dirty="0"/>
            </a:br>
            <a:r>
              <a:rPr lang="en-US" dirty="0" err="1"/>
              <a:t>VoterIDLinking</a:t>
            </a:r>
            <a:endParaRPr lang="en-US" dirty="0"/>
          </a:p>
        </p:txBody>
      </p:sp>
      <p:sp>
        <p:nvSpPr>
          <p:cNvPr id="7" name="Parallelogram 6"/>
          <p:cNvSpPr/>
          <p:nvPr/>
        </p:nvSpPr>
        <p:spPr>
          <a:xfrm>
            <a:off x="1142036" y="5365748"/>
            <a:ext cx="2234568" cy="675150"/>
          </a:xfrm>
          <a:prstGeom prst="parallelogram">
            <a:avLst/>
          </a:prstGeom>
          <a:solidFill>
            <a:srgbClr val="DCE6F2"/>
          </a:solidFill>
          <a:ln>
            <a:solidFill>
              <a:schemeClr val="tx1"/>
            </a:solidFill>
          </a:ln>
        </p:spPr>
        <p:txBody>
          <a:bodyPr lIns="0" tIns="0" rIns="0" bIns="0" rtlCol="0" anchor="ctr"/>
          <a:lstStyle/>
          <a:p>
            <a:pPr algn="ctr"/>
            <a:r>
              <a:rPr lang="en-US" dirty="0"/>
              <a:t>Avoid</a:t>
            </a:r>
            <a:br>
              <a:rPr lang="en-US" dirty="0"/>
            </a:br>
            <a:r>
              <a:rPr lang="en-US" dirty="0" err="1"/>
              <a:t>VoterIDTransfer</a:t>
            </a:r>
            <a:endParaRPr lang="en-US" dirty="0"/>
          </a:p>
        </p:txBody>
      </p:sp>
      <p:cxnSp>
        <p:nvCxnSpPr>
          <p:cNvPr id="8" name="Straight Connector 7"/>
          <p:cNvCxnSpPr>
            <a:stCxn id="4" idx="2"/>
            <a:endCxn id="5" idx="5"/>
          </p:cNvCxnSpPr>
          <p:nvPr/>
        </p:nvCxnSpPr>
        <p:spPr bwMode="auto">
          <a:xfrm>
            <a:off x="5305462" y="3752173"/>
            <a:ext cx="1002564"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9" name="Lightning Bolt 8"/>
          <p:cNvSpPr/>
          <p:nvPr/>
        </p:nvSpPr>
        <p:spPr>
          <a:xfrm>
            <a:off x="5663173" y="3520961"/>
            <a:ext cx="353702" cy="497075"/>
          </a:xfrm>
          <a:prstGeom prst="lightningBolt">
            <a:avLst/>
          </a:prstGeom>
          <a:solidFill>
            <a:srgbClr val="000000"/>
          </a:solidFill>
          <a:ln>
            <a:solidFill>
              <a:schemeClr val="tx1"/>
            </a:solidFill>
          </a:ln>
        </p:spPr>
        <p:txBody>
          <a:bodyPr rtlCol="0" anchor="ctr"/>
          <a:lstStyle/>
          <a:p>
            <a:pPr algn="ctr"/>
            <a:endParaRPr lang="en-US"/>
          </a:p>
        </p:txBody>
      </p:sp>
      <p:sp>
        <p:nvSpPr>
          <p:cNvPr id="12" name="Parallelogram 11"/>
          <p:cNvSpPr/>
          <p:nvPr/>
        </p:nvSpPr>
        <p:spPr>
          <a:xfrm>
            <a:off x="913132" y="2298324"/>
            <a:ext cx="2234568" cy="675150"/>
          </a:xfrm>
          <a:prstGeom prst="parallelogram">
            <a:avLst/>
          </a:prstGeom>
          <a:ln>
            <a:solidFill>
              <a:schemeClr val="tx1"/>
            </a:solidFill>
          </a:ln>
        </p:spPr>
        <p:txBody>
          <a:bodyPr lIns="0" tIns="0" rIns="0" bIns="0" rtlCol="0" anchor="ctr"/>
          <a:lstStyle/>
          <a:p>
            <a:pPr algn="ctr"/>
            <a:r>
              <a:rPr lang="en-US" dirty="0"/>
              <a:t>Maintain</a:t>
            </a:r>
            <a:br>
              <a:rPr lang="en-US" dirty="0"/>
            </a:br>
            <a:r>
              <a:rPr lang="en-US" dirty="0" err="1"/>
              <a:t>SecretBallots</a:t>
            </a:r>
            <a:endParaRPr lang="en-US" dirty="0"/>
          </a:p>
        </p:txBody>
      </p:sp>
      <p:cxnSp>
        <p:nvCxnSpPr>
          <p:cNvPr id="15" name="Straight Connector 14"/>
          <p:cNvCxnSpPr>
            <a:stCxn id="4" idx="5"/>
            <a:endCxn id="17" idx="6"/>
          </p:cNvCxnSpPr>
          <p:nvPr/>
        </p:nvCxnSpPr>
        <p:spPr bwMode="auto">
          <a:xfrm flipH="1" flipV="1">
            <a:off x="2567833" y="3557768"/>
            <a:ext cx="671849" cy="19440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 name="Straight Connector 15"/>
          <p:cNvCxnSpPr>
            <a:stCxn id="17" idx="1"/>
          </p:cNvCxnSpPr>
          <p:nvPr/>
        </p:nvCxnSpPr>
        <p:spPr bwMode="auto">
          <a:xfrm flipH="1" flipV="1">
            <a:off x="2259321" y="2973474"/>
            <a:ext cx="152414" cy="519636"/>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7" name="Oval 16"/>
          <p:cNvSpPr/>
          <p:nvPr/>
        </p:nvSpPr>
        <p:spPr>
          <a:xfrm>
            <a:off x="2384953" y="3466328"/>
            <a:ext cx="182880" cy="182880"/>
          </a:xfrm>
          <a:prstGeom prst="ellipse">
            <a:avLst/>
          </a:prstGeom>
          <a:ln>
            <a:solidFill>
              <a:schemeClr val="tx1"/>
            </a:solidFill>
          </a:ln>
        </p:spPr>
        <p:txBody>
          <a:bodyPr rtlCol="0" anchor="ctr"/>
          <a:lstStyle/>
          <a:p>
            <a:pPr algn="ctr"/>
            <a:endParaRPr lang="en-US"/>
          </a:p>
        </p:txBody>
      </p:sp>
      <p:cxnSp>
        <p:nvCxnSpPr>
          <p:cNvPr id="18" name="Straight Connector 17"/>
          <p:cNvCxnSpPr>
            <a:stCxn id="6" idx="5"/>
            <a:endCxn id="19" idx="5"/>
          </p:cNvCxnSpPr>
          <p:nvPr/>
        </p:nvCxnSpPr>
        <p:spPr bwMode="auto">
          <a:xfrm flipH="1" flipV="1">
            <a:off x="2259372" y="4015951"/>
            <a:ext cx="486276" cy="755109"/>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4" name="Straight Connector 23"/>
          <p:cNvCxnSpPr>
            <a:stCxn id="7" idx="0"/>
            <a:endCxn id="20" idx="4"/>
          </p:cNvCxnSpPr>
          <p:nvPr/>
        </p:nvCxnSpPr>
        <p:spPr bwMode="auto">
          <a:xfrm flipH="1" flipV="1">
            <a:off x="1864804" y="4339808"/>
            <a:ext cx="394516" cy="102594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9" name="Oval 18"/>
          <p:cNvSpPr/>
          <p:nvPr/>
        </p:nvSpPr>
        <p:spPr>
          <a:xfrm>
            <a:off x="2103274" y="3859853"/>
            <a:ext cx="182880" cy="182880"/>
          </a:xfrm>
          <a:prstGeom prst="ellipse">
            <a:avLst/>
          </a:prstGeom>
          <a:ln>
            <a:solidFill>
              <a:schemeClr val="tx1"/>
            </a:solidFill>
          </a:ln>
        </p:spPr>
        <p:txBody>
          <a:bodyPr rtlCol="0" anchor="ctr"/>
          <a:lstStyle/>
          <a:p>
            <a:pPr algn="ctr"/>
            <a:endParaRPr lang="en-US"/>
          </a:p>
        </p:txBody>
      </p:sp>
      <p:sp>
        <p:nvSpPr>
          <p:cNvPr id="20" name="Oval 19"/>
          <p:cNvSpPr/>
          <p:nvPr/>
        </p:nvSpPr>
        <p:spPr>
          <a:xfrm>
            <a:off x="1773364" y="4156928"/>
            <a:ext cx="182880" cy="182880"/>
          </a:xfrm>
          <a:prstGeom prst="ellipse">
            <a:avLst/>
          </a:prstGeom>
          <a:ln>
            <a:solidFill>
              <a:schemeClr val="tx1"/>
            </a:solidFill>
          </a:ln>
        </p:spPr>
        <p:txBody>
          <a:bodyPr rtlCol="0" anchor="ctr"/>
          <a:lstStyle/>
          <a:p>
            <a:pPr algn="ctr"/>
            <a:endParaRPr lang="en-US"/>
          </a:p>
        </p:txBody>
      </p:sp>
      <p:cxnSp>
        <p:nvCxnSpPr>
          <p:cNvPr id="21" name="Straight Connector 20"/>
          <p:cNvCxnSpPr>
            <a:stCxn id="19" idx="0"/>
            <a:endCxn id="12" idx="4"/>
          </p:cNvCxnSpPr>
          <p:nvPr/>
        </p:nvCxnSpPr>
        <p:spPr bwMode="auto">
          <a:xfrm flipH="1" flipV="1">
            <a:off x="2030416" y="2973474"/>
            <a:ext cx="164298" cy="886379"/>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Straight Connector 25"/>
          <p:cNvCxnSpPr>
            <a:stCxn id="20" idx="0"/>
          </p:cNvCxnSpPr>
          <p:nvPr/>
        </p:nvCxnSpPr>
        <p:spPr bwMode="auto">
          <a:xfrm flipH="1" flipV="1">
            <a:off x="1773364" y="2973474"/>
            <a:ext cx="91440" cy="1183454"/>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 name="Parallelogram 21"/>
          <p:cNvSpPr/>
          <p:nvPr/>
        </p:nvSpPr>
        <p:spPr>
          <a:xfrm>
            <a:off x="6221940" y="1984060"/>
            <a:ext cx="2234568" cy="675150"/>
          </a:xfrm>
          <a:prstGeom prst="parallelogram">
            <a:avLst/>
          </a:prstGeom>
          <a:ln>
            <a:solidFill>
              <a:schemeClr val="tx1"/>
            </a:solidFill>
          </a:ln>
        </p:spPr>
        <p:txBody>
          <a:bodyPr lIns="0" tIns="0" rIns="0" bIns="0" rtlCol="0" anchor="ctr"/>
          <a:lstStyle/>
          <a:p>
            <a:pPr algn="ctr"/>
            <a:r>
              <a:rPr lang="en-US" dirty="0"/>
              <a:t>Registered</a:t>
            </a:r>
            <a:br>
              <a:rPr lang="en-US" dirty="0"/>
            </a:br>
            <a:r>
              <a:rPr lang="en-US" dirty="0" err="1"/>
              <a:t>VoterVerified</a:t>
            </a:r>
            <a:endParaRPr lang="en-US" dirty="0"/>
          </a:p>
        </p:txBody>
      </p:sp>
      <p:cxnSp>
        <p:nvCxnSpPr>
          <p:cNvPr id="23" name="Straight Connector 22"/>
          <p:cNvCxnSpPr>
            <a:endCxn id="27" idx="4"/>
          </p:cNvCxnSpPr>
          <p:nvPr/>
        </p:nvCxnSpPr>
        <p:spPr bwMode="auto">
          <a:xfrm flipV="1">
            <a:off x="7083748" y="3137390"/>
            <a:ext cx="255476" cy="27807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5" name="Straight Connector 24"/>
          <p:cNvCxnSpPr>
            <a:stCxn id="27" idx="0"/>
            <a:endCxn id="22" idx="3"/>
          </p:cNvCxnSpPr>
          <p:nvPr/>
        </p:nvCxnSpPr>
        <p:spPr bwMode="auto">
          <a:xfrm flipH="1" flipV="1">
            <a:off x="7254830" y="2659210"/>
            <a:ext cx="84394" cy="295300"/>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7" name="Oval 26"/>
          <p:cNvSpPr/>
          <p:nvPr/>
        </p:nvSpPr>
        <p:spPr>
          <a:xfrm>
            <a:off x="7247784" y="2954510"/>
            <a:ext cx="182880" cy="182880"/>
          </a:xfrm>
          <a:prstGeom prst="ellipse">
            <a:avLst/>
          </a:prstGeom>
          <a:ln>
            <a:solidFill>
              <a:schemeClr val="tx1"/>
            </a:solidFill>
          </a:ln>
        </p:spPr>
        <p:txBody>
          <a:bodyPr rtlCol="0" anchor="ctr"/>
          <a:lstStyle/>
          <a:p>
            <a:pPr algn="ctr"/>
            <a:endParaRPr lang="en-US"/>
          </a:p>
        </p:txBody>
      </p:sp>
    </p:spTree>
    <p:extLst>
      <p:ext uri="{BB962C8B-B14F-4D97-AF65-F5344CB8AC3E}">
        <p14:creationId xmlns:p14="http://schemas.microsoft.com/office/powerpoint/2010/main" val="1673632207"/>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the conflict outside</a:t>
            </a:r>
          </a:p>
        </p:txBody>
      </p:sp>
      <p:sp>
        <p:nvSpPr>
          <p:cNvPr id="15" name="Parallelogram 14"/>
          <p:cNvSpPr/>
          <p:nvPr/>
        </p:nvSpPr>
        <p:spPr>
          <a:xfrm>
            <a:off x="690682" y="3586775"/>
            <a:ext cx="2234568" cy="675150"/>
          </a:xfrm>
          <a:prstGeom prst="parallelogram">
            <a:avLst/>
          </a:prstGeom>
          <a:ln>
            <a:solidFill>
              <a:schemeClr val="tx1"/>
            </a:solidFill>
          </a:ln>
        </p:spPr>
        <p:txBody>
          <a:bodyPr lIns="0" tIns="0" rIns="0" bIns="0" rtlCol="0" anchor="ctr"/>
          <a:lstStyle/>
          <a:p>
            <a:pPr algn="ctr"/>
            <a:r>
              <a:rPr lang="en-US" dirty="0"/>
              <a:t>Avoid</a:t>
            </a:r>
            <a:br>
              <a:rPr lang="en-US" dirty="0"/>
            </a:br>
            <a:r>
              <a:rPr lang="en-US" dirty="0" err="1"/>
              <a:t>VoterIDCapture</a:t>
            </a:r>
            <a:endParaRPr lang="en-US" dirty="0"/>
          </a:p>
        </p:txBody>
      </p:sp>
      <p:sp>
        <p:nvSpPr>
          <p:cNvPr id="16" name="Parallelogram 15"/>
          <p:cNvSpPr/>
          <p:nvPr/>
        </p:nvSpPr>
        <p:spPr>
          <a:xfrm>
            <a:off x="5129939" y="2048843"/>
            <a:ext cx="2234568" cy="675150"/>
          </a:xfrm>
          <a:prstGeom prst="parallelogram">
            <a:avLst/>
          </a:prstGeom>
          <a:ln>
            <a:solidFill>
              <a:schemeClr val="tx1"/>
            </a:solidFill>
          </a:ln>
        </p:spPr>
        <p:txBody>
          <a:bodyPr lIns="0" tIns="0" rIns="0" bIns="0" rtlCol="0" anchor="ctr"/>
          <a:lstStyle/>
          <a:p>
            <a:pPr algn="ctr"/>
            <a:r>
              <a:rPr lang="en-US" dirty="0"/>
              <a:t>Registered</a:t>
            </a:r>
            <a:br>
              <a:rPr lang="en-US" dirty="0"/>
            </a:br>
            <a:r>
              <a:rPr lang="en-US" dirty="0" err="1"/>
              <a:t>VoterVerified</a:t>
            </a:r>
            <a:endParaRPr lang="en-US" dirty="0"/>
          </a:p>
        </p:txBody>
      </p:sp>
      <p:cxnSp>
        <p:nvCxnSpPr>
          <p:cNvPr id="17" name="Straight Connector 16"/>
          <p:cNvCxnSpPr>
            <a:stCxn id="15" idx="2"/>
            <a:endCxn id="44" idx="5"/>
          </p:cNvCxnSpPr>
          <p:nvPr/>
        </p:nvCxnSpPr>
        <p:spPr bwMode="auto">
          <a:xfrm flipV="1">
            <a:off x="2840856" y="3913640"/>
            <a:ext cx="869762" cy="1071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8" name="Lightning Bolt 17"/>
          <p:cNvSpPr/>
          <p:nvPr/>
        </p:nvSpPr>
        <p:spPr>
          <a:xfrm flipH="1">
            <a:off x="3144390" y="3665102"/>
            <a:ext cx="353702" cy="497075"/>
          </a:xfrm>
          <a:prstGeom prst="lightningBolt">
            <a:avLst/>
          </a:prstGeom>
          <a:solidFill>
            <a:schemeClr val="tx1"/>
          </a:solidFill>
          <a:ln>
            <a:solidFill>
              <a:schemeClr val="tx1"/>
            </a:solidFill>
          </a:ln>
        </p:spPr>
        <p:txBody>
          <a:bodyPr rtlCol="0" anchor="ctr"/>
          <a:lstStyle/>
          <a:p>
            <a:pPr algn="ctr"/>
            <a:endParaRPr lang="en-US"/>
          </a:p>
        </p:txBody>
      </p:sp>
      <p:sp>
        <p:nvSpPr>
          <p:cNvPr id="44" name="Parallelogram 43"/>
          <p:cNvSpPr/>
          <p:nvPr/>
        </p:nvSpPr>
        <p:spPr>
          <a:xfrm>
            <a:off x="3626224" y="3576065"/>
            <a:ext cx="2234568" cy="675150"/>
          </a:xfrm>
          <a:prstGeom prst="parallelogram">
            <a:avLst/>
          </a:prstGeom>
          <a:solidFill>
            <a:schemeClr val="accent2">
              <a:lumMod val="20000"/>
              <a:lumOff val="80000"/>
            </a:schemeClr>
          </a:solidFill>
          <a:ln>
            <a:solidFill>
              <a:schemeClr val="tx1"/>
            </a:solidFill>
          </a:ln>
        </p:spPr>
        <p:txBody>
          <a:bodyPr lIns="0" tIns="0" rIns="0" bIns="0" rtlCol="0" anchor="ctr"/>
          <a:lstStyle/>
          <a:p>
            <a:pPr algn="ctr"/>
            <a:r>
              <a:rPr lang="en-US" dirty="0" err="1"/>
              <a:t>VoterID</a:t>
            </a:r>
            <a:r>
              <a:rPr lang="en-US" dirty="0"/>
              <a:t/>
            </a:r>
            <a:br>
              <a:rPr lang="en-US" dirty="0"/>
            </a:br>
            <a:r>
              <a:rPr lang="en-US" dirty="0"/>
              <a:t>Captured</a:t>
            </a:r>
          </a:p>
        </p:txBody>
      </p:sp>
      <p:cxnSp>
        <p:nvCxnSpPr>
          <p:cNvPr id="49" name="Straight Connector 48"/>
          <p:cNvCxnSpPr>
            <a:stCxn id="44" idx="0"/>
            <a:endCxn id="39" idx="4"/>
          </p:cNvCxnSpPr>
          <p:nvPr/>
        </p:nvCxnSpPr>
        <p:spPr bwMode="auto">
          <a:xfrm flipV="1">
            <a:off x="4743508" y="3209898"/>
            <a:ext cx="1013035" cy="3661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0" name="Straight Connector 49"/>
          <p:cNvCxnSpPr>
            <a:stCxn id="51" idx="0"/>
          </p:cNvCxnSpPr>
          <p:nvPr/>
        </p:nvCxnSpPr>
        <p:spPr bwMode="auto">
          <a:xfrm flipV="1">
            <a:off x="6504455" y="2723993"/>
            <a:ext cx="76376" cy="295300"/>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51" name="Oval 50"/>
          <p:cNvSpPr/>
          <p:nvPr/>
        </p:nvSpPr>
        <p:spPr>
          <a:xfrm>
            <a:off x="6413015" y="3019293"/>
            <a:ext cx="182880" cy="182880"/>
          </a:xfrm>
          <a:prstGeom prst="ellipse">
            <a:avLst/>
          </a:prstGeom>
          <a:ln>
            <a:solidFill>
              <a:schemeClr val="tx1"/>
            </a:solidFill>
          </a:ln>
        </p:spPr>
        <p:txBody>
          <a:bodyPr rtlCol="0" anchor="ctr"/>
          <a:lstStyle/>
          <a:p>
            <a:pPr algn="ctr"/>
            <a:endParaRPr lang="en-US"/>
          </a:p>
        </p:txBody>
      </p:sp>
      <p:sp>
        <p:nvSpPr>
          <p:cNvPr id="4" name="Hexagon 3"/>
          <p:cNvSpPr/>
          <p:nvPr/>
        </p:nvSpPr>
        <p:spPr>
          <a:xfrm>
            <a:off x="1867872" y="5173889"/>
            <a:ext cx="2114755" cy="450101"/>
          </a:xfrm>
          <a:prstGeom prst="hexagon">
            <a:avLst/>
          </a:prstGeom>
          <a:ln>
            <a:solidFill>
              <a:schemeClr val="tx1"/>
            </a:solidFill>
          </a:ln>
        </p:spPr>
        <p:txBody>
          <a:bodyPr lIns="0" tIns="0" rIns="0" bIns="0" rtlCol="0" anchor="ctr"/>
          <a:lstStyle/>
          <a:p>
            <a:pPr algn="ctr"/>
            <a:r>
              <a:rPr lang="en-US" dirty="0" err="1"/>
              <a:t>VotingMachine</a:t>
            </a:r>
            <a:endParaRPr lang="en-US" dirty="0"/>
          </a:p>
        </p:txBody>
      </p:sp>
      <p:grpSp>
        <p:nvGrpSpPr>
          <p:cNvPr id="5" name="Group 4"/>
          <p:cNvGrpSpPr/>
          <p:nvPr/>
        </p:nvGrpSpPr>
        <p:grpSpPr>
          <a:xfrm>
            <a:off x="6017863" y="5173889"/>
            <a:ext cx="2371747" cy="450101"/>
            <a:chOff x="4525442" y="5569676"/>
            <a:chExt cx="2371747" cy="450101"/>
          </a:xfrm>
        </p:grpSpPr>
        <p:sp>
          <p:nvSpPr>
            <p:cNvPr id="23" name="Hexagon 22"/>
            <p:cNvSpPr/>
            <p:nvPr/>
          </p:nvSpPr>
          <p:spPr>
            <a:xfrm>
              <a:off x="4525442" y="5569676"/>
              <a:ext cx="2371747" cy="450101"/>
            </a:xfrm>
            <a:prstGeom prst="hexagon">
              <a:avLst/>
            </a:prstGeom>
            <a:ln>
              <a:solidFill>
                <a:schemeClr val="tx1"/>
              </a:solidFill>
            </a:ln>
          </p:spPr>
          <p:txBody>
            <a:bodyPr lIns="0" tIns="0" rIns="0" bIns="0" rtlCol="0" anchor="ctr"/>
            <a:lstStyle/>
            <a:p>
              <a:pPr algn="r"/>
              <a:r>
                <a:rPr lang="en-US" dirty="0" err="1"/>
                <a:t>StationAttendant</a:t>
              </a:r>
              <a:endParaRPr lang="en-US" dirty="0"/>
            </a:p>
          </p:txBody>
        </p:sp>
        <p:grpSp>
          <p:nvGrpSpPr>
            <p:cNvPr id="24" name="Group 23"/>
            <p:cNvGrpSpPr>
              <a:grpSpLocks noChangeAspect="1"/>
            </p:cNvGrpSpPr>
            <p:nvPr/>
          </p:nvGrpSpPr>
          <p:grpSpPr>
            <a:xfrm>
              <a:off x="4667389" y="5598068"/>
              <a:ext cx="255544" cy="365760"/>
              <a:chOff x="1001059" y="2685365"/>
              <a:chExt cx="702235" cy="1005106"/>
            </a:xfrm>
          </p:grpSpPr>
          <p:sp>
            <p:nvSpPr>
              <p:cNvPr id="25" name="Rectangle 24"/>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26" name="Group 25"/>
              <p:cNvGrpSpPr/>
              <p:nvPr/>
            </p:nvGrpSpPr>
            <p:grpSpPr>
              <a:xfrm>
                <a:off x="1210235" y="2791599"/>
                <a:ext cx="313765" cy="820271"/>
                <a:chOff x="1819836" y="1981200"/>
                <a:chExt cx="451224" cy="1138517"/>
              </a:xfrm>
            </p:grpSpPr>
            <p:cxnSp>
              <p:nvCxnSpPr>
                <p:cNvPr id="27" name="Straight Connector 26"/>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8" name="Straight Connector 27"/>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9" name="Straight Connector 28"/>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0" name="Straight Connector 29"/>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1" name="Oval 30"/>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grpSp>
      <p:cxnSp>
        <p:nvCxnSpPr>
          <p:cNvPr id="33" name="Straight Connector 32"/>
          <p:cNvCxnSpPr>
            <a:endCxn id="78" idx="3"/>
          </p:cNvCxnSpPr>
          <p:nvPr/>
        </p:nvCxnSpPr>
        <p:spPr bwMode="auto">
          <a:xfrm flipV="1">
            <a:off x="2335923" y="4900274"/>
            <a:ext cx="325194" cy="27361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2" name="Straight Connector 11"/>
          <p:cNvCxnSpPr>
            <a:stCxn id="15" idx="3"/>
            <a:endCxn id="78" idx="1"/>
          </p:cNvCxnSpPr>
          <p:nvPr/>
        </p:nvCxnSpPr>
        <p:spPr bwMode="auto">
          <a:xfrm>
            <a:off x="1723572" y="4261925"/>
            <a:ext cx="937545" cy="50903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5" name="Straight Connector 44"/>
          <p:cNvCxnSpPr>
            <a:stCxn id="44" idx="3"/>
            <a:endCxn id="47" idx="7"/>
          </p:cNvCxnSpPr>
          <p:nvPr/>
        </p:nvCxnSpPr>
        <p:spPr bwMode="auto">
          <a:xfrm flipH="1">
            <a:off x="3860893" y="4251215"/>
            <a:ext cx="798221" cy="51915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55" name="Parallelogram 54"/>
          <p:cNvSpPr/>
          <p:nvPr/>
        </p:nvSpPr>
        <p:spPr>
          <a:xfrm>
            <a:off x="6223632" y="3586775"/>
            <a:ext cx="2234568" cy="675150"/>
          </a:xfrm>
          <a:prstGeom prst="parallelogram">
            <a:avLst/>
          </a:prstGeom>
          <a:solidFill>
            <a:schemeClr val="tx2">
              <a:lumMod val="20000"/>
              <a:lumOff val="80000"/>
            </a:schemeClr>
          </a:solidFill>
          <a:ln>
            <a:solidFill>
              <a:schemeClr val="tx1"/>
            </a:solidFill>
          </a:ln>
        </p:spPr>
        <p:txBody>
          <a:bodyPr lIns="0" tIns="0" rIns="0" bIns="0" rtlCol="0" anchor="ctr"/>
          <a:lstStyle/>
          <a:p>
            <a:pPr algn="ctr"/>
            <a:r>
              <a:rPr lang="en-US" dirty="0" err="1"/>
              <a:t>VoterID</a:t>
            </a:r>
            <a:r>
              <a:rPr lang="en-US" dirty="0"/>
              <a:t/>
            </a:r>
            <a:br>
              <a:rPr lang="en-US" dirty="0"/>
            </a:br>
            <a:r>
              <a:rPr lang="en-US" dirty="0"/>
              <a:t>Verified</a:t>
            </a:r>
          </a:p>
        </p:txBody>
      </p:sp>
      <p:cxnSp>
        <p:nvCxnSpPr>
          <p:cNvPr id="56" name="Straight Connector 55"/>
          <p:cNvCxnSpPr>
            <a:stCxn id="55" idx="0"/>
            <a:endCxn id="51" idx="4"/>
          </p:cNvCxnSpPr>
          <p:nvPr/>
        </p:nvCxnSpPr>
        <p:spPr bwMode="auto">
          <a:xfrm flipH="1" flipV="1">
            <a:off x="6504455" y="3202173"/>
            <a:ext cx="836461" cy="38460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6" name="Straight Connector 65"/>
          <p:cNvCxnSpPr>
            <a:endCxn id="67" idx="4"/>
          </p:cNvCxnSpPr>
          <p:nvPr/>
        </p:nvCxnSpPr>
        <p:spPr bwMode="auto">
          <a:xfrm flipV="1">
            <a:off x="7214721" y="4750266"/>
            <a:ext cx="91440" cy="42599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7" name="Oval 66"/>
          <p:cNvSpPr/>
          <p:nvPr/>
        </p:nvSpPr>
        <p:spPr>
          <a:xfrm>
            <a:off x="7214721" y="4567386"/>
            <a:ext cx="182880" cy="182880"/>
          </a:xfrm>
          <a:prstGeom prst="ellipse">
            <a:avLst/>
          </a:prstGeom>
          <a:ln>
            <a:solidFill>
              <a:schemeClr val="tx1"/>
            </a:solidFill>
          </a:ln>
        </p:spPr>
        <p:txBody>
          <a:bodyPr rtlCol="0" anchor="ctr"/>
          <a:lstStyle/>
          <a:p>
            <a:pPr algn="ctr"/>
            <a:endParaRPr lang="en-US"/>
          </a:p>
        </p:txBody>
      </p:sp>
      <p:cxnSp>
        <p:nvCxnSpPr>
          <p:cNvPr id="68" name="Straight Connector 67"/>
          <p:cNvCxnSpPr>
            <a:stCxn id="55" idx="4"/>
            <a:endCxn id="67" idx="0"/>
          </p:cNvCxnSpPr>
          <p:nvPr/>
        </p:nvCxnSpPr>
        <p:spPr bwMode="auto">
          <a:xfrm flipH="1">
            <a:off x="7306161" y="4261925"/>
            <a:ext cx="34755" cy="30546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8" name="Oval 77"/>
          <p:cNvSpPr/>
          <p:nvPr/>
        </p:nvSpPr>
        <p:spPr>
          <a:xfrm>
            <a:off x="2634335" y="4744176"/>
            <a:ext cx="182880" cy="182880"/>
          </a:xfrm>
          <a:prstGeom prst="ellipse">
            <a:avLst/>
          </a:prstGeom>
          <a:ln>
            <a:solidFill>
              <a:schemeClr val="tx1"/>
            </a:solidFill>
          </a:ln>
        </p:spPr>
        <p:txBody>
          <a:bodyPr rtlCol="0" anchor="ctr"/>
          <a:lstStyle/>
          <a:p>
            <a:pPr algn="ctr"/>
            <a:endParaRPr lang="en-US"/>
          </a:p>
        </p:txBody>
      </p:sp>
      <p:sp>
        <p:nvSpPr>
          <p:cNvPr id="88" name="Parallelogram 87"/>
          <p:cNvSpPr/>
          <p:nvPr/>
        </p:nvSpPr>
        <p:spPr>
          <a:xfrm>
            <a:off x="690682" y="2048843"/>
            <a:ext cx="2234568" cy="675150"/>
          </a:xfrm>
          <a:prstGeom prst="parallelogram">
            <a:avLst/>
          </a:prstGeom>
          <a:ln>
            <a:solidFill>
              <a:schemeClr val="tx1"/>
            </a:solidFill>
          </a:ln>
        </p:spPr>
        <p:txBody>
          <a:bodyPr lIns="0" tIns="0" rIns="0" bIns="0" rtlCol="0" anchor="ctr"/>
          <a:lstStyle/>
          <a:p>
            <a:pPr algn="ctr"/>
            <a:r>
              <a:rPr lang="en-US" dirty="0"/>
              <a:t>Maintain</a:t>
            </a:r>
            <a:br>
              <a:rPr lang="en-US" dirty="0"/>
            </a:br>
            <a:r>
              <a:rPr lang="en-US" dirty="0" err="1"/>
              <a:t>SecretBallots</a:t>
            </a:r>
            <a:endParaRPr lang="en-US" dirty="0"/>
          </a:p>
        </p:txBody>
      </p:sp>
      <p:cxnSp>
        <p:nvCxnSpPr>
          <p:cNvPr id="89" name="Straight Connector 88"/>
          <p:cNvCxnSpPr>
            <a:stCxn id="15" idx="0"/>
            <a:endCxn id="91" idx="4"/>
          </p:cNvCxnSpPr>
          <p:nvPr/>
        </p:nvCxnSpPr>
        <p:spPr bwMode="auto">
          <a:xfrm flipH="1" flipV="1">
            <a:off x="1774240" y="3269395"/>
            <a:ext cx="33726" cy="31738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90" name="Straight Connector 89"/>
          <p:cNvCxnSpPr>
            <a:stCxn id="91" idx="0"/>
            <a:endCxn id="88" idx="4"/>
          </p:cNvCxnSpPr>
          <p:nvPr/>
        </p:nvCxnSpPr>
        <p:spPr bwMode="auto">
          <a:xfrm flipV="1">
            <a:off x="1774240" y="2723993"/>
            <a:ext cx="33726" cy="362522"/>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91" name="Oval 90"/>
          <p:cNvSpPr/>
          <p:nvPr/>
        </p:nvSpPr>
        <p:spPr>
          <a:xfrm>
            <a:off x="1682800" y="3086515"/>
            <a:ext cx="182880" cy="182880"/>
          </a:xfrm>
          <a:prstGeom prst="ellipse">
            <a:avLst/>
          </a:prstGeom>
          <a:ln>
            <a:solidFill>
              <a:schemeClr val="tx1"/>
            </a:solidFill>
          </a:ln>
        </p:spPr>
        <p:txBody>
          <a:bodyPr rtlCol="0" anchor="ctr"/>
          <a:lstStyle/>
          <a:p>
            <a:pPr algn="ctr"/>
            <a:endParaRPr lang="en-US"/>
          </a:p>
        </p:txBody>
      </p:sp>
      <p:cxnSp>
        <p:nvCxnSpPr>
          <p:cNvPr id="38" name="Straight Connector 37"/>
          <p:cNvCxnSpPr>
            <a:stCxn id="39" idx="0"/>
          </p:cNvCxnSpPr>
          <p:nvPr/>
        </p:nvCxnSpPr>
        <p:spPr bwMode="auto">
          <a:xfrm flipV="1">
            <a:off x="5756543" y="2731718"/>
            <a:ext cx="76376" cy="295300"/>
          </a:xfrm>
          <a:prstGeom prst="line">
            <a:avLst/>
          </a:prstGeom>
          <a:solidFill>
            <a:schemeClr val="accent1"/>
          </a:solidFill>
          <a:ln w="9525" cap="flat" cmpd="sng" algn="ctr">
            <a:solidFill>
              <a:schemeClr val="tx1"/>
            </a:solidFill>
            <a:prstDash val="solid"/>
            <a:round/>
            <a:headEnd type="none" w="med" len="med"/>
            <a:tailEnd type="triangle" w="lg" len="lg"/>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Oval 38"/>
          <p:cNvSpPr/>
          <p:nvPr/>
        </p:nvSpPr>
        <p:spPr>
          <a:xfrm>
            <a:off x="5665103" y="3027018"/>
            <a:ext cx="182880" cy="182880"/>
          </a:xfrm>
          <a:prstGeom prst="ellipse">
            <a:avLst/>
          </a:prstGeom>
          <a:ln>
            <a:solidFill>
              <a:schemeClr val="tx1"/>
            </a:solidFill>
          </a:ln>
        </p:spPr>
        <p:txBody>
          <a:bodyPr rtlCol="0" anchor="ctr"/>
          <a:lstStyle/>
          <a:p>
            <a:pPr algn="ctr"/>
            <a:endParaRPr lang="en-US"/>
          </a:p>
        </p:txBody>
      </p:sp>
      <p:cxnSp>
        <p:nvCxnSpPr>
          <p:cNvPr id="46" name="Straight Connector 45"/>
          <p:cNvCxnSpPr>
            <a:endCxn id="47" idx="3"/>
          </p:cNvCxnSpPr>
          <p:nvPr/>
        </p:nvCxnSpPr>
        <p:spPr bwMode="auto">
          <a:xfrm flipV="1">
            <a:off x="3406383" y="4899684"/>
            <a:ext cx="325194" cy="27361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7" name="Oval 46"/>
          <p:cNvSpPr/>
          <p:nvPr/>
        </p:nvSpPr>
        <p:spPr>
          <a:xfrm>
            <a:off x="3704795" y="4743586"/>
            <a:ext cx="182880" cy="182880"/>
          </a:xfrm>
          <a:prstGeom prst="ellipse">
            <a:avLst/>
          </a:prstGeom>
          <a:ln>
            <a:solidFill>
              <a:schemeClr val="tx1"/>
            </a:solidFill>
          </a:ln>
        </p:spPr>
        <p:txBody>
          <a:bodyPr rtlCol="0" anchor="ctr"/>
          <a:lstStyle/>
          <a:p>
            <a:pPr algn="ctr"/>
            <a:endParaRPr lang="en-US"/>
          </a:p>
        </p:txBody>
      </p:sp>
    </p:spTree>
    <p:extLst>
      <p:ext uri="{BB962C8B-B14F-4D97-AF65-F5344CB8AC3E}">
        <p14:creationId xmlns:p14="http://schemas.microsoft.com/office/powerpoint/2010/main" val="2652762034"/>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Prioritizing Use Cases</a:t>
            </a:r>
          </a:p>
        </p:txBody>
      </p:sp>
      <p:sp>
        <p:nvSpPr>
          <p:cNvPr id="3" name="Content Placeholder 2"/>
          <p:cNvSpPr>
            <a:spLocks noGrp="1"/>
          </p:cNvSpPr>
          <p:nvPr>
            <p:ph idx="1"/>
          </p:nvPr>
        </p:nvSpPr>
        <p:spPr/>
        <p:txBody>
          <a:bodyPr>
            <a:normAutofit/>
          </a:bodyPr>
          <a:lstStyle/>
          <a:p>
            <a:r>
              <a:rPr lang="en-US" dirty="0"/>
              <a:t>Assigning a priority to a use case to increase or decrease the activity’s importance.</a:t>
            </a:r>
          </a:p>
          <a:p>
            <a:r>
              <a:rPr lang="en-US" dirty="0"/>
              <a:t>What are some options?</a:t>
            </a:r>
          </a:p>
          <a:p>
            <a:pPr lvl="1"/>
            <a:r>
              <a:rPr lang="en-US" dirty="0"/>
              <a:t>Customer priority </a:t>
            </a:r>
          </a:p>
          <a:p>
            <a:pPr lvl="1"/>
            <a:r>
              <a:rPr lang="en-US" dirty="0"/>
              <a:t>Risk</a:t>
            </a:r>
          </a:p>
          <a:p>
            <a:pPr lvl="1"/>
            <a:r>
              <a:rPr lang="en-US" dirty="0"/>
              <a:t>Complexity</a:t>
            </a:r>
          </a:p>
          <a:p>
            <a:pPr lvl="1"/>
            <a:r>
              <a:rPr lang="en-US" dirty="0"/>
              <a:t>Dependencies</a:t>
            </a:r>
          </a:p>
          <a:p>
            <a:pPr lvl="1"/>
            <a:r>
              <a:rPr lang="en-US" dirty="0"/>
              <a:t>Core functionality</a:t>
            </a:r>
          </a:p>
          <a:p>
            <a:pPr lvl="1"/>
            <a:r>
              <a:rPr lang="en-US" dirty="0"/>
              <a:t>User-facing activities</a:t>
            </a:r>
          </a:p>
          <a:p>
            <a:pPr lvl="1"/>
            <a:r>
              <a:rPr lang="en-US" dirty="0"/>
              <a:t>Uncertainty (same as risk?)</a:t>
            </a:r>
          </a:p>
        </p:txBody>
      </p:sp>
      <p:sp>
        <p:nvSpPr>
          <p:cNvPr id="4" name="Slide Number Placeholder 3"/>
          <p:cNvSpPr>
            <a:spLocks noGrp="1"/>
          </p:cNvSpPr>
          <p:nvPr>
            <p:ph type="sldNum" sz="quarter" idx="12"/>
          </p:nvPr>
        </p:nvSpPr>
        <p:spPr/>
        <p:txBody>
          <a:bodyPr/>
          <a:lstStyle/>
          <a:p>
            <a:fld id="{14C9B42B-C2C6-7346-B601-DADF5F0E803F}" type="slidenum">
              <a:rPr lang="en-US" smtClean="0"/>
              <a:t>18</a:t>
            </a:fld>
            <a:endParaRPr lang="en-US"/>
          </a:p>
        </p:txBody>
      </p:sp>
    </p:spTree>
    <p:extLst>
      <p:ext uri="{BB962C8B-B14F-4D97-AF65-F5344CB8AC3E}">
        <p14:creationId xmlns:p14="http://schemas.microsoft.com/office/powerpoint/2010/main" val="2517886631"/>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Prioritize by core functions</a:t>
            </a:r>
          </a:p>
        </p:txBody>
      </p:sp>
      <p:sp>
        <p:nvSpPr>
          <p:cNvPr id="55" name="Oval 54"/>
          <p:cNvSpPr/>
          <p:nvPr/>
        </p:nvSpPr>
        <p:spPr>
          <a:xfrm>
            <a:off x="2652554" y="2089724"/>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Browse products</a:t>
            </a:r>
          </a:p>
        </p:txBody>
      </p:sp>
      <p:sp>
        <p:nvSpPr>
          <p:cNvPr id="56" name="Oval 55"/>
          <p:cNvSpPr/>
          <p:nvPr/>
        </p:nvSpPr>
        <p:spPr>
          <a:xfrm>
            <a:off x="4016746" y="3057268"/>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Search products</a:t>
            </a:r>
          </a:p>
        </p:txBody>
      </p:sp>
      <p:sp>
        <p:nvSpPr>
          <p:cNvPr id="57" name="Oval 56"/>
          <p:cNvSpPr/>
          <p:nvPr/>
        </p:nvSpPr>
        <p:spPr>
          <a:xfrm>
            <a:off x="2652554" y="3967633"/>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Place order</a:t>
            </a:r>
          </a:p>
        </p:txBody>
      </p:sp>
      <p:grpSp>
        <p:nvGrpSpPr>
          <p:cNvPr id="58" name="Group 57"/>
          <p:cNvGrpSpPr/>
          <p:nvPr/>
        </p:nvGrpSpPr>
        <p:grpSpPr>
          <a:xfrm>
            <a:off x="6876321" y="1837655"/>
            <a:ext cx="702235" cy="1005106"/>
            <a:chOff x="1001059" y="2685365"/>
            <a:chExt cx="702235" cy="1005106"/>
          </a:xfrm>
        </p:grpSpPr>
        <p:sp>
          <p:nvSpPr>
            <p:cNvPr id="59" name="Rectangle 58"/>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60" name="Group 59"/>
            <p:cNvGrpSpPr/>
            <p:nvPr/>
          </p:nvGrpSpPr>
          <p:grpSpPr>
            <a:xfrm>
              <a:off x="1210235" y="2791599"/>
              <a:ext cx="313765" cy="820271"/>
              <a:chOff x="1819836" y="1981200"/>
              <a:chExt cx="451224" cy="1138517"/>
            </a:xfrm>
          </p:grpSpPr>
          <p:cxnSp>
            <p:nvCxnSpPr>
              <p:cNvPr id="61" name="Straight Connector 60"/>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2" name="Straight Connector 61"/>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3" name="Straight Connector 62"/>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4" name="Straight Connector 63"/>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5" name="Oval 64"/>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66" name="TextBox 65"/>
          <p:cNvSpPr txBox="1"/>
          <p:nvPr/>
        </p:nvSpPr>
        <p:spPr>
          <a:xfrm>
            <a:off x="6160417" y="2842761"/>
            <a:ext cx="2103667" cy="646331"/>
          </a:xfrm>
          <a:prstGeom prst="rect">
            <a:avLst/>
          </a:prstGeom>
          <a:noFill/>
        </p:spPr>
        <p:txBody>
          <a:bodyPr wrap="square" rtlCol="0">
            <a:spAutoFit/>
          </a:bodyPr>
          <a:lstStyle/>
          <a:p>
            <a:pPr algn="ctr"/>
            <a:r>
              <a:rPr lang="en-US" dirty="0"/>
              <a:t>Search </a:t>
            </a:r>
            <a:br>
              <a:rPr lang="en-US" dirty="0"/>
            </a:br>
            <a:r>
              <a:rPr lang="en-US" dirty="0"/>
              <a:t>Agent</a:t>
            </a:r>
          </a:p>
        </p:txBody>
      </p:sp>
      <p:grpSp>
        <p:nvGrpSpPr>
          <p:cNvPr id="67" name="Group 66"/>
          <p:cNvGrpSpPr/>
          <p:nvPr/>
        </p:nvGrpSpPr>
        <p:grpSpPr>
          <a:xfrm>
            <a:off x="1049983" y="2931234"/>
            <a:ext cx="702235" cy="1005106"/>
            <a:chOff x="1001059" y="2685365"/>
            <a:chExt cx="702235" cy="1005106"/>
          </a:xfrm>
        </p:grpSpPr>
        <p:sp>
          <p:nvSpPr>
            <p:cNvPr id="68" name="Rectangle 67"/>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69" name="Group 68"/>
            <p:cNvGrpSpPr/>
            <p:nvPr/>
          </p:nvGrpSpPr>
          <p:grpSpPr>
            <a:xfrm>
              <a:off x="1210235" y="2791599"/>
              <a:ext cx="313765" cy="820271"/>
              <a:chOff x="1819836" y="1981200"/>
              <a:chExt cx="451224" cy="1138517"/>
            </a:xfrm>
          </p:grpSpPr>
          <p:cxnSp>
            <p:nvCxnSpPr>
              <p:cNvPr id="70" name="Straight Connector 69"/>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1" name="Straight Connector 70"/>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2" name="Straight Connector 71"/>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3" name="Straight Connector 72"/>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4" name="Oval 73"/>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cxnSp>
        <p:nvCxnSpPr>
          <p:cNvPr id="75" name="Straight Arrow Connector 74"/>
          <p:cNvCxnSpPr>
            <a:stCxn id="59" idx="1"/>
            <a:endCxn id="56" idx="6"/>
          </p:cNvCxnSpPr>
          <p:nvPr/>
        </p:nvCxnSpPr>
        <p:spPr bwMode="auto">
          <a:xfrm flipH="1">
            <a:off x="5704501" y="2340208"/>
            <a:ext cx="1171820" cy="1093579"/>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6" name="Straight Arrow Connector 75"/>
          <p:cNvCxnSpPr>
            <a:stCxn id="68" idx="3"/>
            <a:endCxn id="56" idx="2"/>
          </p:cNvCxnSpPr>
          <p:nvPr/>
        </p:nvCxnSpPr>
        <p:spPr bwMode="auto">
          <a:xfrm>
            <a:off x="1752218" y="3433787"/>
            <a:ext cx="2264528"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7" name="Straight Arrow Connector 76"/>
          <p:cNvCxnSpPr>
            <a:stCxn id="68" idx="3"/>
            <a:endCxn id="55" idx="3"/>
          </p:cNvCxnSpPr>
          <p:nvPr/>
        </p:nvCxnSpPr>
        <p:spPr bwMode="auto">
          <a:xfrm flipV="1">
            <a:off x="1752218" y="2732481"/>
            <a:ext cx="1147502" cy="70130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8" name="Oval 77"/>
          <p:cNvSpPr/>
          <p:nvPr/>
        </p:nvSpPr>
        <p:spPr>
          <a:xfrm>
            <a:off x="4340309" y="4720670"/>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Schedule</a:t>
            </a:r>
          </a:p>
          <a:p>
            <a:pPr algn="ctr"/>
            <a:r>
              <a:rPr lang="en-US" dirty="0"/>
              <a:t>delivery</a:t>
            </a:r>
          </a:p>
        </p:txBody>
      </p:sp>
      <p:grpSp>
        <p:nvGrpSpPr>
          <p:cNvPr id="79" name="Group 78"/>
          <p:cNvGrpSpPr/>
          <p:nvPr/>
        </p:nvGrpSpPr>
        <p:grpSpPr>
          <a:xfrm>
            <a:off x="6876500" y="3834211"/>
            <a:ext cx="702235" cy="1005106"/>
            <a:chOff x="1001059" y="2685365"/>
            <a:chExt cx="702235" cy="1005106"/>
          </a:xfrm>
        </p:grpSpPr>
        <p:sp>
          <p:nvSpPr>
            <p:cNvPr id="80" name="Rectangle 79"/>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81" name="Group 80"/>
            <p:cNvGrpSpPr/>
            <p:nvPr/>
          </p:nvGrpSpPr>
          <p:grpSpPr>
            <a:xfrm>
              <a:off x="1210235" y="2791599"/>
              <a:ext cx="313765" cy="820271"/>
              <a:chOff x="1819836" y="1981200"/>
              <a:chExt cx="451224" cy="1138517"/>
            </a:xfrm>
          </p:grpSpPr>
          <p:cxnSp>
            <p:nvCxnSpPr>
              <p:cNvPr id="82" name="Straight Connector 81"/>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3" name="Straight Connector 82"/>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4" name="Straight Connector 83"/>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5" name="Straight Connector 84"/>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86" name="Oval 85"/>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87" name="TextBox 86"/>
          <p:cNvSpPr txBox="1"/>
          <p:nvPr/>
        </p:nvSpPr>
        <p:spPr>
          <a:xfrm>
            <a:off x="6160596" y="4839317"/>
            <a:ext cx="2103667" cy="646331"/>
          </a:xfrm>
          <a:prstGeom prst="rect">
            <a:avLst/>
          </a:prstGeom>
          <a:noFill/>
        </p:spPr>
        <p:txBody>
          <a:bodyPr wrap="square" rtlCol="0">
            <a:spAutoFit/>
          </a:bodyPr>
          <a:lstStyle/>
          <a:p>
            <a:pPr algn="ctr"/>
            <a:r>
              <a:rPr lang="en-US" dirty="0"/>
              <a:t>Purchase</a:t>
            </a:r>
            <a:br>
              <a:rPr lang="en-US" dirty="0"/>
            </a:br>
            <a:r>
              <a:rPr lang="en-US" dirty="0"/>
              <a:t>Agent</a:t>
            </a:r>
          </a:p>
        </p:txBody>
      </p:sp>
      <p:cxnSp>
        <p:nvCxnSpPr>
          <p:cNvPr id="88" name="Straight Arrow Connector 87"/>
          <p:cNvCxnSpPr>
            <a:stCxn id="80" idx="1"/>
            <a:endCxn id="78" idx="6"/>
          </p:cNvCxnSpPr>
          <p:nvPr/>
        </p:nvCxnSpPr>
        <p:spPr bwMode="auto">
          <a:xfrm flipH="1">
            <a:off x="6028064" y="4336764"/>
            <a:ext cx="848436" cy="76042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9" name="Straight Arrow Connector 88"/>
          <p:cNvCxnSpPr>
            <a:stCxn id="80" idx="1"/>
            <a:endCxn id="57" idx="6"/>
          </p:cNvCxnSpPr>
          <p:nvPr/>
        </p:nvCxnSpPr>
        <p:spPr bwMode="auto">
          <a:xfrm flipH="1">
            <a:off x="4340309" y="4336764"/>
            <a:ext cx="2536191" cy="7388"/>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90" name="Straight Arrow Connector 89"/>
          <p:cNvCxnSpPr>
            <a:stCxn id="68" idx="3"/>
            <a:endCxn id="57" idx="1"/>
          </p:cNvCxnSpPr>
          <p:nvPr/>
        </p:nvCxnSpPr>
        <p:spPr bwMode="auto">
          <a:xfrm>
            <a:off x="1752218" y="3433787"/>
            <a:ext cx="1147502" cy="64412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TextBox 38"/>
          <p:cNvSpPr txBox="1"/>
          <p:nvPr/>
        </p:nvSpPr>
        <p:spPr>
          <a:xfrm>
            <a:off x="341249" y="3929070"/>
            <a:ext cx="2103667" cy="369332"/>
          </a:xfrm>
          <a:prstGeom prst="rect">
            <a:avLst/>
          </a:prstGeom>
          <a:noFill/>
        </p:spPr>
        <p:txBody>
          <a:bodyPr wrap="square" rtlCol="0">
            <a:spAutoFit/>
          </a:bodyPr>
          <a:lstStyle/>
          <a:p>
            <a:pPr algn="ctr"/>
            <a:r>
              <a:rPr lang="en-US" dirty="0"/>
              <a:t>Customer</a:t>
            </a:r>
          </a:p>
        </p:txBody>
      </p:sp>
    </p:spTree>
    <p:extLst>
      <p:ext uri="{BB962C8B-B14F-4D97-AF65-F5344CB8AC3E}">
        <p14:creationId xmlns:p14="http://schemas.microsoft.com/office/powerpoint/2010/main" val="2412028503"/>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goals: FIXME</a:t>
            </a:r>
          </a:p>
        </p:txBody>
      </p:sp>
      <p:sp>
        <p:nvSpPr>
          <p:cNvPr id="3" name="Content Placeholder 2"/>
          <p:cNvSpPr>
            <a:spLocks noGrp="1"/>
          </p:cNvSpPr>
          <p:nvPr>
            <p:ph idx="1"/>
          </p:nvPr>
        </p:nvSpPr>
        <p:spPr/>
        <p:txBody>
          <a:bodyPr>
            <a:normAutofit/>
          </a:bodyPr>
          <a:lstStyle/>
          <a:p>
            <a:r>
              <a:rPr lang="en-US" dirty="0"/>
              <a:t>Differentiate between verification and validation.</a:t>
            </a:r>
          </a:p>
          <a:p>
            <a:r>
              <a:rPr lang="en-US" dirty="0"/>
              <a:t>Explain the purpose of requirements decomposition, allocation, and </a:t>
            </a:r>
            <a:r>
              <a:rPr lang="en-US" dirty="0" err="1"/>
              <a:t>flowdown</a:t>
            </a:r>
            <a:r>
              <a:rPr lang="en-US" dirty="0"/>
              <a:t>.</a:t>
            </a:r>
          </a:p>
          <a:p>
            <a:r>
              <a:rPr lang="en-US" dirty="0"/>
              <a:t>Identify strategies for dealing with conflicts.</a:t>
            </a:r>
          </a:p>
          <a:p>
            <a:r>
              <a:rPr lang="en-US" dirty="0"/>
              <a:t>Understand risk and its role in requirements, specifically how it can be modeled, analyzed, and then mitigated/handled in system design.</a:t>
            </a:r>
          </a:p>
          <a:p>
            <a:endParaRPr lang="en-US" dirty="0"/>
          </a:p>
        </p:txBody>
      </p:sp>
    </p:spTree>
    <p:extLst>
      <p:ext uri="{BB962C8B-B14F-4D97-AF65-F5344CB8AC3E}">
        <p14:creationId xmlns:p14="http://schemas.microsoft.com/office/powerpoint/2010/main" val="7703993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Prioritize by user-facing activities</a:t>
            </a:r>
          </a:p>
        </p:txBody>
      </p:sp>
      <p:sp>
        <p:nvSpPr>
          <p:cNvPr id="47" name="Oval 46"/>
          <p:cNvSpPr/>
          <p:nvPr/>
        </p:nvSpPr>
        <p:spPr>
          <a:xfrm>
            <a:off x="2652554" y="2089724"/>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Browse products</a:t>
            </a:r>
          </a:p>
        </p:txBody>
      </p:sp>
      <p:sp>
        <p:nvSpPr>
          <p:cNvPr id="48" name="Oval 47"/>
          <p:cNvSpPr/>
          <p:nvPr/>
        </p:nvSpPr>
        <p:spPr>
          <a:xfrm>
            <a:off x="4016746" y="3057268"/>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Search products</a:t>
            </a:r>
          </a:p>
        </p:txBody>
      </p:sp>
      <p:sp>
        <p:nvSpPr>
          <p:cNvPr id="50" name="Oval 49"/>
          <p:cNvSpPr/>
          <p:nvPr/>
        </p:nvSpPr>
        <p:spPr>
          <a:xfrm>
            <a:off x="2652554" y="3967633"/>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Place order</a:t>
            </a:r>
          </a:p>
        </p:txBody>
      </p:sp>
      <p:grpSp>
        <p:nvGrpSpPr>
          <p:cNvPr id="51" name="Group 50"/>
          <p:cNvGrpSpPr/>
          <p:nvPr/>
        </p:nvGrpSpPr>
        <p:grpSpPr>
          <a:xfrm>
            <a:off x="6876321" y="1837655"/>
            <a:ext cx="702235" cy="1005106"/>
            <a:chOff x="1001059" y="2685365"/>
            <a:chExt cx="702235" cy="1005106"/>
          </a:xfrm>
        </p:grpSpPr>
        <p:sp>
          <p:nvSpPr>
            <p:cNvPr id="53" name="Rectangle 52"/>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54" name="Group 53"/>
            <p:cNvGrpSpPr/>
            <p:nvPr/>
          </p:nvGrpSpPr>
          <p:grpSpPr>
            <a:xfrm>
              <a:off x="1210235" y="2791599"/>
              <a:ext cx="313765" cy="820271"/>
              <a:chOff x="1819836" y="1981200"/>
              <a:chExt cx="451224" cy="1138517"/>
            </a:xfrm>
          </p:grpSpPr>
          <p:cxnSp>
            <p:nvCxnSpPr>
              <p:cNvPr id="55" name="Straight Connector 54"/>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6" name="Straight Connector 55"/>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7" name="Straight Connector 56"/>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8" name="Straight Connector 57"/>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59" name="Oval 58"/>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60" name="TextBox 59"/>
          <p:cNvSpPr txBox="1"/>
          <p:nvPr/>
        </p:nvSpPr>
        <p:spPr>
          <a:xfrm>
            <a:off x="6160417" y="2842761"/>
            <a:ext cx="2103667" cy="646331"/>
          </a:xfrm>
          <a:prstGeom prst="rect">
            <a:avLst/>
          </a:prstGeom>
          <a:noFill/>
        </p:spPr>
        <p:txBody>
          <a:bodyPr wrap="square" rtlCol="0">
            <a:spAutoFit/>
          </a:bodyPr>
          <a:lstStyle/>
          <a:p>
            <a:pPr algn="ctr"/>
            <a:r>
              <a:rPr lang="en-US" dirty="0"/>
              <a:t>Search </a:t>
            </a:r>
            <a:br>
              <a:rPr lang="en-US" dirty="0"/>
            </a:br>
            <a:r>
              <a:rPr lang="en-US" dirty="0"/>
              <a:t>Agent</a:t>
            </a:r>
          </a:p>
        </p:txBody>
      </p:sp>
      <p:grpSp>
        <p:nvGrpSpPr>
          <p:cNvPr id="61" name="Group 60"/>
          <p:cNvGrpSpPr/>
          <p:nvPr/>
        </p:nvGrpSpPr>
        <p:grpSpPr>
          <a:xfrm>
            <a:off x="1049983" y="2931234"/>
            <a:ext cx="702235" cy="1005106"/>
            <a:chOff x="1001059" y="2685365"/>
            <a:chExt cx="702235" cy="1005106"/>
          </a:xfrm>
        </p:grpSpPr>
        <p:sp>
          <p:nvSpPr>
            <p:cNvPr id="62" name="Rectangle 61"/>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63" name="Group 62"/>
            <p:cNvGrpSpPr/>
            <p:nvPr/>
          </p:nvGrpSpPr>
          <p:grpSpPr>
            <a:xfrm>
              <a:off x="1210235" y="2791599"/>
              <a:ext cx="313765" cy="820271"/>
              <a:chOff x="1819836" y="1981200"/>
              <a:chExt cx="451224" cy="1138517"/>
            </a:xfrm>
          </p:grpSpPr>
          <p:cxnSp>
            <p:nvCxnSpPr>
              <p:cNvPr id="64" name="Straight Connector 63"/>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5" name="Straight Connector 64"/>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6" name="Straight Connector 65"/>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7" name="Straight Connector 66"/>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8" name="Oval 67"/>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cxnSp>
        <p:nvCxnSpPr>
          <p:cNvPr id="69" name="Straight Arrow Connector 68"/>
          <p:cNvCxnSpPr>
            <a:stCxn id="53" idx="1"/>
            <a:endCxn id="48" idx="6"/>
          </p:cNvCxnSpPr>
          <p:nvPr/>
        </p:nvCxnSpPr>
        <p:spPr bwMode="auto">
          <a:xfrm flipH="1">
            <a:off x="5704501" y="2340208"/>
            <a:ext cx="1171820" cy="1093579"/>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0" name="Straight Arrow Connector 69"/>
          <p:cNvCxnSpPr>
            <a:stCxn id="62" idx="3"/>
            <a:endCxn id="48" idx="2"/>
          </p:cNvCxnSpPr>
          <p:nvPr/>
        </p:nvCxnSpPr>
        <p:spPr bwMode="auto">
          <a:xfrm>
            <a:off x="1752218" y="3433787"/>
            <a:ext cx="2264528"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1" name="Straight Arrow Connector 70"/>
          <p:cNvCxnSpPr>
            <a:stCxn id="62" idx="3"/>
            <a:endCxn id="47" idx="3"/>
          </p:cNvCxnSpPr>
          <p:nvPr/>
        </p:nvCxnSpPr>
        <p:spPr bwMode="auto">
          <a:xfrm flipV="1">
            <a:off x="1752218" y="2732481"/>
            <a:ext cx="1147502" cy="70130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72" name="Oval 71"/>
          <p:cNvSpPr/>
          <p:nvPr/>
        </p:nvSpPr>
        <p:spPr>
          <a:xfrm>
            <a:off x="4340309" y="4720670"/>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Schedule</a:t>
            </a:r>
          </a:p>
          <a:p>
            <a:pPr algn="ctr"/>
            <a:r>
              <a:rPr lang="en-US" dirty="0"/>
              <a:t>delivery</a:t>
            </a:r>
          </a:p>
        </p:txBody>
      </p:sp>
      <p:grpSp>
        <p:nvGrpSpPr>
          <p:cNvPr id="73" name="Group 72"/>
          <p:cNvGrpSpPr/>
          <p:nvPr/>
        </p:nvGrpSpPr>
        <p:grpSpPr>
          <a:xfrm>
            <a:off x="6876500" y="3834211"/>
            <a:ext cx="702235" cy="1005106"/>
            <a:chOff x="1001059" y="2685365"/>
            <a:chExt cx="702235" cy="1005106"/>
          </a:xfrm>
        </p:grpSpPr>
        <p:sp>
          <p:nvSpPr>
            <p:cNvPr id="74" name="Rectangle 73"/>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75" name="Group 74"/>
            <p:cNvGrpSpPr/>
            <p:nvPr/>
          </p:nvGrpSpPr>
          <p:grpSpPr>
            <a:xfrm>
              <a:off x="1210235" y="2791599"/>
              <a:ext cx="313765" cy="820271"/>
              <a:chOff x="1819836" y="1981200"/>
              <a:chExt cx="451224" cy="1138517"/>
            </a:xfrm>
          </p:grpSpPr>
          <p:cxnSp>
            <p:nvCxnSpPr>
              <p:cNvPr id="76" name="Straight Connector 75"/>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7" name="Straight Connector 76"/>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8" name="Straight Connector 77"/>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9" name="Straight Connector 78"/>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80" name="Oval 79"/>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81" name="TextBox 80"/>
          <p:cNvSpPr txBox="1"/>
          <p:nvPr/>
        </p:nvSpPr>
        <p:spPr>
          <a:xfrm>
            <a:off x="6160596" y="4839317"/>
            <a:ext cx="2103667" cy="646331"/>
          </a:xfrm>
          <a:prstGeom prst="rect">
            <a:avLst/>
          </a:prstGeom>
          <a:noFill/>
        </p:spPr>
        <p:txBody>
          <a:bodyPr wrap="square" rtlCol="0">
            <a:spAutoFit/>
          </a:bodyPr>
          <a:lstStyle/>
          <a:p>
            <a:pPr algn="ctr"/>
            <a:r>
              <a:rPr lang="en-US" dirty="0"/>
              <a:t>Purchase</a:t>
            </a:r>
            <a:br>
              <a:rPr lang="en-US" dirty="0"/>
            </a:br>
            <a:r>
              <a:rPr lang="en-US" dirty="0"/>
              <a:t>Agent</a:t>
            </a:r>
          </a:p>
        </p:txBody>
      </p:sp>
      <p:cxnSp>
        <p:nvCxnSpPr>
          <p:cNvPr id="82" name="Straight Arrow Connector 81"/>
          <p:cNvCxnSpPr>
            <a:stCxn id="74" idx="1"/>
            <a:endCxn id="72" idx="6"/>
          </p:cNvCxnSpPr>
          <p:nvPr/>
        </p:nvCxnSpPr>
        <p:spPr bwMode="auto">
          <a:xfrm flipH="1">
            <a:off x="6028064" y="4336764"/>
            <a:ext cx="848436" cy="76042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3" name="Straight Arrow Connector 82"/>
          <p:cNvCxnSpPr>
            <a:stCxn id="74" idx="1"/>
            <a:endCxn id="50" idx="6"/>
          </p:cNvCxnSpPr>
          <p:nvPr/>
        </p:nvCxnSpPr>
        <p:spPr bwMode="auto">
          <a:xfrm flipH="1">
            <a:off x="4340309" y="4336764"/>
            <a:ext cx="2536191" cy="7388"/>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4" name="Straight Arrow Connector 83"/>
          <p:cNvCxnSpPr>
            <a:stCxn id="62" idx="3"/>
            <a:endCxn id="50" idx="1"/>
          </p:cNvCxnSpPr>
          <p:nvPr/>
        </p:nvCxnSpPr>
        <p:spPr bwMode="auto">
          <a:xfrm>
            <a:off x="1752218" y="3433787"/>
            <a:ext cx="1147502" cy="64412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9" name="TextBox 38"/>
          <p:cNvSpPr txBox="1"/>
          <p:nvPr/>
        </p:nvSpPr>
        <p:spPr>
          <a:xfrm>
            <a:off x="341249" y="3929070"/>
            <a:ext cx="2103667" cy="369332"/>
          </a:xfrm>
          <a:prstGeom prst="rect">
            <a:avLst/>
          </a:prstGeom>
          <a:noFill/>
        </p:spPr>
        <p:txBody>
          <a:bodyPr wrap="square" rtlCol="0">
            <a:spAutoFit/>
          </a:bodyPr>
          <a:lstStyle/>
          <a:p>
            <a:pPr algn="ctr"/>
            <a:r>
              <a:rPr lang="en-US" dirty="0"/>
              <a:t>Customer</a:t>
            </a:r>
          </a:p>
        </p:txBody>
      </p:sp>
    </p:spTree>
    <p:extLst>
      <p:ext uri="{BB962C8B-B14F-4D97-AF65-F5344CB8AC3E}">
        <p14:creationId xmlns:p14="http://schemas.microsoft.com/office/powerpoint/2010/main" val="134553860"/>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Prioritize by uncertainty</a:t>
            </a:r>
          </a:p>
        </p:txBody>
      </p:sp>
      <p:sp>
        <p:nvSpPr>
          <p:cNvPr id="4" name="Oval 3"/>
          <p:cNvSpPr/>
          <p:nvPr/>
        </p:nvSpPr>
        <p:spPr>
          <a:xfrm>
            <a:off x="2652554" y="2089724"/>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Browse products</a:t>
            </a:r>
          </a:p>
        </p:txBody>
      </p:sp>
      <p:sp>
        <p:nvSpPr>
          <p:cNvPr id="5" name="Oval 4"/>
          <p:cNvSpPr/>
          <p:nvPr/>
        </p:nvSpPr>
        <p:spPr>
          <a:xfrm>
            <a:off x="4016746" y="3057268"/>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Search products</a:t>
            </a:r>
          </a:p>
        </p:txBody>
      </p:sp>
      <p:sp>
        <p:nvSpPr>
          <p:cNvPr id="7" name="Oval 6"/>
          <p:cNvSpPr/>
          <p:nvPr/>
        </p:nvSpPr>
        <p:spPr>
          <a:xfrm>
            <a:off x="2652554" y="3967633"/>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Place order</a:t>
            </a:r>
          </a:p>
        </p:txBody>
      </p:sp>
      <p:grpSp>
        <p:nvGrpSpPr>
          <p:cNvPr id="8" name="Group 7"/>
          <p:cNvGrpSpPr/>
          <p:nvPr/>
        </p:nvGrpSpPr>
        <p:grpSpPr>
          <a:xfrm>
            <a:off x="6876321" y="1837655"/>
            <a:ext cx="702235" cy="1005106"/>
            <a:chOff x="1001059" y="2685365"/>
            <a:chExt cx="702235" cy="1005106"/>
          </a:xfrm>
        </p:grpSpPr>
        <p:sp>
          <p:nvSpPr>
            <p:cNvPr id="9" name="Rectangle 8"/>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10" name="Group 9"/>
            <p:cNvGrpSpPr/>
            <p:nvPr/>
          </p:nvGrpSpPr>
          <p:grpSpPr>
            <a:xfrm>
              <a:off x="1210235" y="2791599"/>
              <a:ext cx="313765" cy="820271"/>
              <a:chOff x="1819836" y="1981200"/>
              <a:chExt cx="451224" cy="1138517"/>
            </a:xfrm>
          </p:grpSpPr>
          <p:cxnSp>
            <p:nvCxnSpPr>
              <p:cNvPr id="11" name="Straight Connector 10"/>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2" name="Straight Connector 11"/>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5" name="Oval 14"/>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16" name="TextBox 15"/>
          <p:cNvSpPr txBox="1"/>
          <p:nvPr/>
        </p:nvSpPr>
        <p:spPr>
          <a:xfrm>
            <a:off x="6160417" y="2842761"/>
            <a:ext cx="2103667" cy="646331"/>
          </a:xfrm>
          <a:prstGeom prst="rect">
            <a:avLst/>
          </a:prstGeom>
          <a:noFill/>
        </p:spPr>
        <p:txBody>
          <a:bodyPr wrap="square" rtlCol="0">
            <a:spAutoFit/>
          </a:bodyPr>
          <a:lstStyle/>
          <a:p>
            <a:pPr algn="ctr"/>
            <a:r>
              <a:rPr lang="en-US" dirty="0"/>
              <a:t>Search </a:t>
            </a:r>
            <a:br>
              <a:rPr lang="en-US" dirty="0"/>
            </a:br>
            <a:r>
              <a:rPr lang="en-US" dirty="0"/>
              <a:t>Agent</a:t>
            </a:r>
          </a:p>
        </p:txBody>
      </p:sp>
      <p:sp>
        <p:nvSpPr>
          <p:cNvPr id="17" name="TextBox 16"/>
          <p:cNvSpPr txBox="1"/>
          <p:nvPr/>
        </p:nvSpPr>
        <p:spPr>
          <a:xfrm>
            <a:off x="341249" y="3929070"/>
            <a:ext cx="2103667" cy="369332"/>
          </a:xfrm>
          <a:prstGeom prst="rect">
            <a:avLst/>
          </a:prstGeom>
          <a:noFill/>
        </p:spPr>
        <p:txBody>
          <a:bodyPr wrap="square" rtlCol="0">
            <a:spAutoFit/>
          </a:bodyPr>
          <a:lstStyle/>
          <a:p>
            <a:pPr algn="ctr"/>
            <a:r>
              <a:rPr lang="en-US" dirty="0"/>
              <a:t>Customer</a:t>
            </a:r>
          </a:p>
        </p:txBody>
      </p:sp>
      <p:grpSp>
        <p:nvGrpSpPr>
          <p:cNvPr id="18" name="Group 17"/>
          <p:cNvGrpSpPr/>
          <p:nvPr/>
        </p:nvGrpSpPr>
        <p:grpSpPr>
          <a:xfrm>
            <a:off x="1049983" y="2931234"/>
            <a:ext cx="702235" cy="1005106"/>
            <a:chOff x="1001059" y="2685365"/>
            <a:chExt cx="702235" cy="1005106"/>
          </a:xfrm>
        </p:grpSpPr>
        <p:sp>
          <p:nvSpPr>
            <p:cNvPr id="19" name="Rectangle 18"/>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20" name="Group 19"/>
            <p:cNvGrpSpPr/>
            <p:nvPr/>
          </p:nvGrpSpPr>
          <p:grpSpPr>
            <a:xfrm>
              <a:off x="1210235" y="2791599"/>
              <a:ext cx="313765" cy="820271"/>
              <a:chOff x="1819836" y="1981200"/>
              <a:chExt cx="451224" cy="1138517"/>
            </a:xfrm>
          </p:grpSpPr>
          <p:cxnSp>
            <p:nvCxnSpPr>
              <p:cNvPr id="21" name="Straight Connector 20"/>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2" name="Straight Connector 21"/>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Connector 22"/>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4" name="Straight Connector 23"/>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5" name="Oval 24"/>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cxnSp>
        <p:nvCxnSpPr>
          <p:cNvPr id="27" name="Straight Arrow Connector 26"/>
          <p:cNvCxnSpPr>
            <a:stCxn id="9" idx="1"/>
            <a:endCxn id="5" idx="6"/>
          </p:cNvCxnSpPr>
          <p:nvPr/>
        </p:nvCxnSpPr>
        <p:spPr bwMode="auto">
          <a:xfrm flipH="1">
            <a:off x="5704501" y="2340208"/>
            <a:ext cx="1171820" cy="1093579"/>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8" name="Straight Arrow Connector 27"/>
          <p:cNvCxnSpPr>
            <a:stCxn id="19" idx="3"/>
            <a:endCxn id="5" idx="2"/>
          </p:cNvCxnSpPr>
          <p:nvPr/>
        </p:nvCxnSpPr>
        <p:spPr bwMode="auto">
          <a:xfrm>
            <a:off x="1752218" y="3433787"/>
            <a:ext cx="2264528" cy="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1" name="Straight Arrow Connector 30"/>
          <p:cNvCxnSpPr>
            <a:stCxn id="19" idx="3"/>
            <a:endCxn id="4" idx="3"/>
          </p:cNvCxnSpPr>
          <p:nvPr/>
        </p:nvCxnSpPr>
        <p:spPr bwMode="auto">
          <a:xfrm flipV="1">
            <a:off x="1752218" y="2732481"/>
            <a:ext cx="1147502" cy="70130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6" name="Oval 35"/>
          <p:cNvSpPr/>
          <p:nvPr/>
        </p:nvSpPr>
        <p:spPr>
          <a:xfrm>
            <a:off x="4340309" y="4720670"/>
            <a:ext cx="1687755" cy="753037"/>
          </a:xfrm>
          <a:prstGeom prst="ellipse">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Schedule</a:t>
            </a:r>
          </a:p>
          <a:p>
            <a:pPr algn="ctr"/>
            <a:r>
              <a:rPr lang="en-US" dirty="0"/>
              <a:t>delivery</a:t>
            </a:r>
          </a:p>
        </p:txBody>
      </p:sp>
      <p:grpSp>
        <p:nvGrpSpPr>
          <p:cNvPr id="37" name="Group 36"/>
          <p:cNvGrpSpPr/>
          <p:nvPr/>
        </p:nvGrpSpPr>
        <p:grpSpPr>
          <a:xfrm>
            <a:off x="6876500" y="3834211"/>
            <a:ext cx="702235" cy="1005106"/>
            <a:chOff x="1001059" y="2685365"/>
            <a:chExt cx="702235" cy="1005106"/>
          </a:xfrm>
        </p:grpSpPr>
        <p:sp>
          <p:nvSpPr>
            <p:cNvPr id="38" name="Rectangle 37"/>
            <p:cNvSpPr/>
            <p:nvPr/>
          </p:nvSpPr>
          <p:spPr>
            <a:xfrm>
              <a:off x="1001059" y="2685365"/>
              <a:ext cx="702235" cy="1005106"/>
            </a:xfrm>
            <a:prstGeom prst="rect">
              <a:avLst/>
            </a:prstGeom>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nvGrpSpPr>
            <p:cNvPr id="39" name="Group 38"/>
            <p:cNvGrpSpPr/>
            <p:nvPr/>
          </p:nvGrpSpPr>
          <p:grpSpPr>
            <a:xfrm>
              <a:off x="1210235" y="2791599"/>
              <a:ext cx="313765" cy="820271"/>
              <a:chOff x="1819836" y="1981200"/>
              <a:chExt cx="451224" cy="1138517"/>
            </a:xfrm>
          </p:grpSpPr>
          <p:cxnSp>
            <p:nvCxnSpPr>
              <p:cNvPr id="40" name="Straight Connector 39"/>
              <p:cNvCxnSpPr/>
              <p:nvPr/>
            </p:nvCxnSpPr>
            <p:spPr bwMode="auto">
              <a:xfrm>
                <a:off x="1819836" y="2495176"/>
                <a:ext cx="451224"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1" name="Straight Connector 40"/>
              <p:cNvCxnSpPr/>
              <p:nvPr/>
            </p:nvCxnSpPr>
            <p:spPr bwMode="auto">
              <a:xfrm flipV="1">
                <a:off x="2046941" y="2300941"/>
                <a:ext cx="0" cy="56776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2" name="Straight Connector 41"/>
              <p:cNvCxnSpPr/>
              <p:nvPr/>
            </p:nvCxnSpPr>
            <p:spPr bwMode="auto">
              <a:xfrm flipV="1">
                <a:off x="1819836" y="2868707"/>
                <a:ext cx="227105" cy="25101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3" name="Straight Connector 42"/>
              <p:cNvCxnSpPr/>
              <p:nvPr/>
            </p:nvCxnSpPr>
            <p:spPr bwMode="auto">
              <a:xfrm flipH="1" flipV="1">
                <a:off x="2046942" y="2868706"/>
                <a:ext cx="224118" cy="25101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4" name="Oval 43"/>
              <p:cNvSpPr/>
              <p:nvPr/>
            </p:nvSpPr>
            <p:spPr>
              <a:xfrm>
                <a:off x="1879600" y="1981200"/>
                <a:ext cx="313764" cy="319741"/>
              </a:xfrm>
              <a:prstGeom prst="ellipse">
                <a:avLst/>
              </a:prstGeom>
              <a:effectLst/>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grpSp>
      </p:grpSp>
      <p:sp>
        <p:nvSpPr>
          <p:cNvPr id="45" name="TextBox 44"/>
          <p:cNvSpPr txBox="1"/>
          <p:nvPr/>
        </p:nvSpPr>
        <p:spPr>
          <a:xfrm>
            <a:off x="6160596" y="4839317"/>
            <a:ext cx="2103667" cy="646331"/>
          </a:xfrm>
          <a:prstGeom prst="rect">
            <a:avLst/>
          </a:prstGeom>
          <a:noFill/>
        </p:spPr>
        <p:txBody>
          <a:bodyPr wrap="square" rtlCol="0">
            <a:spAutoFit/>
          </a:bodyPr>
          <a:lstStyle/>
          <a:p>
            <a:pPr algn="ctr"/>
            <a:r>
              <a:rPr lang="en-US" dirty="0"/>
              <a:t>Purchase</a:t>
            </a:r>
            <a:br>
              <a:rPr lang="en-US" dirty="0"/>
            </a:br>
            <a:r>
              <a:rPr lang="en-US" dirty="0"/>
              <a:t>Agent</a:t>
            </a:r>
          </a:p>
        </p:txBody>
      </p:sp>
      <p:cxnSp>
        <p:nvCxnSpPr>
          <p:cNvPr id="46" name="Straight Arrow Connector 45"/>
          <p:cNvCxnSpPr>
            <a:stCxn id="38" idx="1"/>
            <a:endCxn id="36" idx="6"/>
          </p:cNvCxnSpPr>
          <p:nvPr/>
        </p:nvCxnSpPr>
        <p:spPr bwMode="auto">
          <a:xfrm flipH="1">
            <a:off x="6028064" y="4336764"/>
            <a:ext cx="848436" cy="76042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9" name="Straight Arrow Connector 48"/>
          <p:cNvCxnSpPr>
            <a:stCxn id="38" idx="1"/>
            <a:endCxn id="7" idx="6"/>
          </p:cNvCxnSpPr>
          <p:nvPr/>
        </p:nvCxnSpPr>
        <p:spPr bwMode="auto">
          <a:xfrm flipH="1">
            <a:off x="4340309" y="4336764"/>
            <a:ext cx="2536191" cy="7388"/>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2" name="Straight Arrow Connector 51"/>
          <p:cNvCxnSpPr>
            <a:stCxn id="19" idx="3"/>
            <a:endCxn id="7" idx="1"/>
          </p:cNvCxnSpPr>
          <p:nvPr/>
        </p:nvCxnSpPr>
        <p:spPr bwMode="auto">
          <a:xfrm>
            <a:off x="1752218" y="3433787"/>
            <a:ext cx="1147502" cy="644126"/>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653659410"/>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dirty="0">
                <a:latin typeface="Verdana" charset="0"/>
              </a:rPr>
              <a:t>Prioritize by risk</a:t>
            </a:r>
          </a:p>
        </p:txBody>
      </p:sp>
      <p:sp>
        <p:nvSpPr>
          <p:cNvPr id="3" name="Content Placeholder 2"/>
          <p:cNvSpPr>
            <a:spLocks noGrp="1"/>
          </p:cNvSpPr>
          <p:nvPr>
            <p:ph idx="1"/>
          </p:nvPr>
        </p:nvSpPr>
        <p:spPr/>
        <p:txBody>
          <a:bodyPr>
            <a:normAutofit/>
          </a:bodyPr>
          <a:lstStyle/>
          <a:p>
            <a:r>
              <a:rPr lang="en-US" dirty="0">
                <a:latin typeface="Calibri"/>
                <a:cs typeface="Calibri"/>
              </a:rPr>
              <a:t>A </a:t>
            </a:r>
            <a:r>
              <a:rPr lang="en-US" b="1" dirty="0">
                <a:latin typeface="Calibri"/>
                <a:cs typeface="Calibri"/>
              </a:rPr>
              <a:t>risk</a:t>
            </a:r>
            <a:r>
              <a:rPr lang="en-US" dirty="0">
                <a:latin typeface="Calibri"/>
                <a:cs typeface="Calibri"/>
              </a:rPr>
              <a:t> is an uncertain factor that may result in a loss of satisfaction of a corresponding objective</a:t>
            </a:r>
          </a:p>
          <a:p>
            <a:pPr>
              <a:spcBef>
                <a:spcPts val="2525"/>
              </a:spcBef>
              <a:buFontTx/>
              <a:buNone/>
            </a:pPr>
            <a:r>
              <a:rPr lang="en-US" dirty="0">
                <a:latin typeface="Calibri"/>
                <a:cs typeface="Calibri"/>
              </a:rPr>
              <a:t>For example…</a:t>
            </a:r>
          </a:p>
          <a:p>
            <a:pPr lvl="1">
              <a:spcBef>
                <a:spcPts val="1925"/>
              </a:spcBef>
            </a:pPr>
            <a:r>
              <a:rPr lang="en-US" dirty="0">
                <a:latin typeface="Calibri"/>
                <a:cs typeface="Calibri"/>
              </a:rPr>
              <a:t>System delivers a radiation overdose to patients (Therac-25, Theratron-780)</a:t>
            </a:r>
          </a:p>
          <a:p>
            <a:pPr lvl="1">
              <a:spcBef>
                <a:spcPts val="1925"/>
              </a:spcBef>
            </a:pPr>
            <a:r>
              <a:rPr lang="en-US" dirty="0">
                <a:latin typeface="Calibri"/>
                <a:cs typeface="Calibri"/>
              </a:rPr>
              <a:t>Medication administration record (MAR) knockout</a:t>
            </a:r>
          </a:p>
          <a:p>
            <a:pPr lvl="1">
              <a:spcBef>
                <a:spcPts val="1925"/>
              </a:spcBef>
            </a:pPr>
            <a:r>
              <a:rPr lang="en-US" dirty="0">
                <a:latin typeface="Calibri"/>
                <a:cs typeface="Calibri"/>
              </a:rPr>
              <a:t>Premier Election Solutions vote-dropping </a:t>
            </a:r>
            <a:r>
              <a:rPr lang="ja-JP" altLang="en-US" dirty="0">
                <a:latin typeface="Calibri"/>
                <a:cs typeface="Calibri"/>
              </a:rPr>
              <a:t>“</a:t>
            </a:r>
            <a:r>
              <a:rPr lang="en-US" dirty="0">
                <a:latin typeface="Calibri"/>
                <a:cs typeface="Calibri"/>
              </a:rPr>
              <a:t>glitch</a:t>
            </a:r>
            <a:r>
              <a:rPr lang="ja-JP" altLang="en-US" dirty="0">
                <a:latin typeface="Calibri"/>
                <a:cs typeface="Calibri"/>
              </a:rPr>
              <a:t>”</a:t>
            </a:r>
            <a:endParaRPr lang="en-US" dirty="0">
              <a:latin typeface="Calibri"/>
              <a:cs typeface="Calibri"/>
            </a:endParaRPr>
          </a:p>
        </p:txBody>
      </p:sp>
      <p:sp>
        <p:nvSpPr>
          <p:cNvPr id="2" name="Slide Number Placeholder 1"/>
          <p:cNvSpPr>
            <a:spLocks noGrp="1"/>
          </p:cNvSpPr>
          <p:nvPr>
            <p:ph type="sldNum" sz="quarter" idx="12"/>
          </p:nvPr>
        </p:nvSpPr>
        <p:spPr/>
        <p:txBody>
          <a:bodyPr/>
          <a:lstStyle/>
          <a:p>
            <a:fld id="{76AE6866-47D1-8545-86FB-D1538888B964}" type="slidenum">
              <a:rPr lang="en-US" smtClean="0"/>
              <a:t>22</a:t>
            </a:fld>
            <a:endParaRPr lang="en-US"/>
          </a:p>
        </p:txBody>
      </p:sp>
    </p:spTree>
    <p:extLst>
      <p:ext uri="{BB962C8B-B14F-4D97-AF65-F5344CB8AC3E}">
        <p14:creationId xmlns:p14="http://schemas.microsoft.com/office/powerpoint/2010/main" val="1913698473"/>
      </p:ext>
    </p:extLst>
  </p:cSld>
  <p:clrMapOvr>
    <a:masterClrMapping/>
  </p:clrMapOvr>
  <p:transition advClick="0">
    <p:cut/>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Risk analysis in safety-critical systems</a:t>
            </a:r>
          </a:p>
        </p:txBody>
      </p:sp>
      <p:sp>
        <p:nvSpPr>
          <p:cNvPr id="3" name="Content Placeholder 2"/>
          <p:cNvSpPr>
            <a:spLocks noGrp="1"/>
          </p:cNvSpPr>
          <p:nvPr>
            <p:ph idx="1"/>
          </p:nvPr>
        </p:nvSpPr>
        <p:spPr/>
        <p:txBody>
          <a:bodyPr/>
          <a:lstStyle/>
          <a:p>
            <a:r>
              <a:rPr lang="en-US" dirty="0"/>
              <a:t>Safety requirements are not derived from stakeholders.</a:t>
            </a:r>
          </a:p>
          <a:p>
            <a:r>
              <a:rPr lang="en-US" i="1" dirty="0"/>
              <a:t>Why not?</a:t>
            </a:r>
          </a:p>
        </p:txBody>
      </p:sp>
    </p:spTree>
    <p:extLst>
      <p:ext uri="{BB962C8B-B14F-4D97-AF65-F5344CB8AC3E}">
        <p14:creationId xmlns:p14="http://schemas.microsoft.com/office/powerpoint/2010/main" val="29704862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Aviation failure impact categories</a:t>
            </a:r>
          </a:p>
        </p:txBody>
      </p:sp>
      <p:sp>
        <p:nvSpPr>
          <p:cNvPr id="3" name="Content Placeholder 2"/>
          <p:cNvSpPr>
            <a:spLocks noGrp="1"/>
          </p:cNvSpPr>
          <p:nvPr>
            <p:ph idx="1"/>
          </p:nvPr>
        </p:nvSpPr>
        <p:spPr/>
        <p:txBody>
          <a:bodyPr/>
          <a:lstStyle/>
          <a:p>
            <a:r>
              <a:rPr lang="en-US" sz="2000" dirty="0">
                <a:solidFill>
                  <a:srgbClr val="0000FF"/>
                </a:solidFill>
              </a:rPr>
              <a:t>No effect </a:t>
            </a:r>
            <a:r>
              <a:rPr lang="en-US" sz="2000" dirty="0"/>
              <a:t>– failure has no impact on safety, aircraft operation, or crew workload</a:t>
            </a:r>
          </a:p>
          <a:p>
            <a:pPr>
              <a:spcBef>
                <a:spcPts val="2520"/>
              </a:spcBef>
            </a:pPr>
            <a:r>
              <a:rPr lang="en-US" sz="2000" dirty="0">
                <a:solidFill>
                  <a:srgbClr val="0000FF"/>
                </a:solidFill>
              </a:rPr>
              <a:t>Minor</a:t>
            </a:r>
            <a:r>
              <a:rPr lang="en-US" sz="2000" dirty="0"/>
              <a:t> – failure is noticeable, causing passenger inconvenience or flight plan change</a:t>
            </a:r>
          </a:p>
          <a:p>
            <a:pPr>
              <a:spcBef>
                <a:spcPts val="2520"/>
              </a:spcBef>
            </a:pPr>
            <a:r>
              <a:rPr lang="en-US" sz="2000" dirty="0">
                <a:solidFill>
                  <a:srgbClr val="0000FF"/>
                </a:solidFill>
              </a:rPr>
              <a:t>Major</a:t>
            </a:r>
            <a:r>
              <a:rPr lang="en-US" sz="2000" dirty="0"/>
              <a:t> – failure is significant, causing passenger discomfort and slight workload increase</a:t>
            </a:r>
          </a:p>
          <a:p>
            <a:pPr>
              <a:spcBef>
                <a:spcPts val="2520"/>
              </a:spcBef>
            </a:pPr>
            <a:r>
              <a:rPr lang="en-US" sz="2000" dirty="0">
                <a:solidFill>
                  <a:srgbClr val="0000FF"/>
                </a:solidFill>
              </a:rPr>
              <a:t>Hazardous</a:t>
            </a:r>
            <a:r>
              <a:rPr lang="en-US" sz="2000" dirty="0"/>
              <a:t> – high workload, serious or fatal injuries</a:t>
            </a:r>
          </a:p>
          <a:p>
            <a:pPr>
              <a:spcBef>
                <a:spcPts val="2520"/>
              </a:spcBef>
            </a:pPr>
            <a:r>
              <a:rPr lang="en-US" sz="2000" dirty="0">
                <a:solidFill>
                  <a:srgbClr val="0000FF"/>
                </a:solidFill>
              </a:rPr>
              <a:t>Catastrophic</a:t>
            </a:r>
            <a:r>
              <a:rPr lang="en-US" sz="2000" dirty="0"/>
              <a:t> – loss of critical function to safely fly and land</a:t>
            </a:r>
          </a:p>
        </p:txBody>
      </p:sp>
      <p:sp>
        <p:nvSpPr>
          <p:cNvPr id="4" name="TextBox 3"/>
          <p:cNvSpPr txBox="1"/>
          <p:nvPr/>
        </p:nvSpPr>
        <p:spPr>
          <a:xfrm>
            <a:off x="685799" y="5911334"/>
            <a:ext cx="7000521" cy="523220"/>
          </a:xfrm>
          <a:prstGeom prst="rect">
            <a:avLst/>
          </a:prstGeom>
          <a:noFill/>
        </p:spPr>
        <p:txBody>
          <a:bodyPr wrap="square" rtlCol="0">
            <a:spAutoFit/>
          </a:bodyPr>
          <a:lstStyle/>
          <a:p>
            <a:r>
              <a:rPr lang="en-US" sz="1400" dirty="0"/>
              <a:t>DO-178b, Software Considerations in Airborne Systems and Equipment Certification, RTCA, 1992</a:t>
            </a:r>
          </a:p>
        </p:txBody>
      </p:sp>
    </p:spTree>
    <p:extLst>
      <p:ext uri="{BB962C8B-B14F-4D97-AF65-F5344CB8AC3E}">
        <p14:creationId xmlns:p14="http://schemas.microsoft.com/office/powerpoint/2010/main" val="2973698790"/>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Fault tree analysis</a:t>
            </a:r>
          </a:p>
        </p:txBody>
      </p:sp>
      <p:sp>
        <p:nvSpPr>
          <p:cNvPr id="3" name="Content Placeholder 2"/>
          <p:cNvSpPr>
            <a:spLocks noGrp="1"/>
          </p:cNvSpPr>
          <p:nvPr>
            <p:ph idx="1"/>
          </p:nvPr>
        </p:nvSpPr>
        <p:spPr/>
        <p:txBody>
          <a:bodyPr>
            <a:normAutofit/>
          </a:bodyPr>
          <a:lstStyle/>
          <a:p>
            <a:r>
              <a:rPr lang="en-US" dirty="0"/>
              <a:t>Top-down analysis technique to model, reason about, and analyze risk.</a:t>
            </a:r>
          </a:p>
          <a:p>
            <a:r>
              <a:rPr lang="en-US" dirty="0"/>
              <a:t>Decompose a particular type of failure into constituent potential causes and probabilities.</a:t>
            </a:r>
          </a:p>
          <a:p>
            <a:r>
              <a:rPr lang="en-US" dirty="0"/>
              <a:t>Define scope of system responsibilities, identify unacceptable risk conditions that should be mitigated.</a:t>
            </a:r>
          </a:p>
        </p:txBody>
      </p:sp>
    </p:spTree>
    <p:extLst>
      <p:ext uri="{BB962C8B-B14F-4D97-AF65-F5344CB8AC3E}">
        <p14:creationId xmlns:p14="http://schemas.microsoft.com/office/powerpoint/2010/main" val="39556862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p:cNvSpPr/>
          <p:nvPr/>
        </p:nvSpPr>
        <p:spPr>
          <a:xfrm>
            <a:off x="426687" y="793698"/>
            <a:ext cx="1865514" cy="101195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Diamond 4"/>
          <p:cNvSpPr/>
          <p:nvPr/>
        </p:nvSpPr>
        <p:spPr>
          <a:xfrm>
            <a:off x="297689" y="2490215"/>
            <a:ext cx="2123511" cy="1250066"/>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85" y="4424841"/>
            <a:ext cx="1607518" cy="1448489"/>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tored Data 6"/>
          <p:cNvSpPr/>
          <p:nvPr/>
        </p:nvSpPr>
        <p:spPr>
          <a:xfrm rot="5400000">
            <a:off x="5115440" y="570389"/>
            <a:ext cx="1458569" cy="1210387"/>
          </a:xfrm>
          <a:prstGeom prst="flowChartOnlineStorag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elay 7"/>
          <p:cNvSpPr/>
          <p:nvPr/>
        </p:nvSpPr>
        <p:spPr>
          <a:xfrm rot="16200000">
            <a:off x="5095596" y="2624228"/>
            <a:ext cx="1498259" cy="1250066"/>
          </a:xfrm>
          <a:prstGeom prst="flowChartDelay">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Isosceles Triangle 8"/>
          <p:cNvSpPr/>
          <p:nvPr/>
        </p:nvSpPr>
        <p:spPr>
          <a:xfrm>
            <a:off x="5011197" y="4444683"/>
            <a:ext cx="1667056" cy="1428647"/>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2047969" y="1904867"/>
            <a:ext cx="3165199" cy="369332"/>
          </a:xfrm>
          <a:prstGeom prst="rect">
            <a:avLst/>
          </a:prstGeom>
          <a:noFill/>
        </p:spPr>
        <p:txBody>
          <a:bodyPr wrap="none" rtlCol="0">
            <a:spAutoFit/>
          </a:bodyPr>
          <a:lstStyle/>
          <a:p>
            <a:r>
              <a:rPr lang="en-US" dirty="0"/>
              <a:t>Top-level or intermediate event</a:t>
            </a:r>
          </a:p>
        </p:txBody>
      </p:sp>
      <p:sp>
        <p:nvSpPr>
          <p:cNvPr id="11" name="TextBox 10"/>
          <p:cNvSpPr txBox="1"/>
          <p:nvPr/>
        </p:nvSpPr>
        <p:spPr>
          <a:xfrm>
            <a:off x="2047969" y="3390791"/>
            <a:ext cx="2031325" cy="369332"/>
          </a:xfrm>
          <a:prstGeom prst="rect">
            <a:avLst/>
          </a:prstGeom>
          <a:noFill/>
        </p:spPr>
        <p:txBody>
          <a:bodyPr wrap="none" rtlCol="0">
            <a:spAutoFit/>
          </a:bodyPr>
          <a:lstStyle/>
          <a:p>
            <a:r>
              <a:rPr lang="en-US" dirty="0"/>
              <a:t>Undeveloped event</a:t>
            </a:r>
          </a:p>
        </p:txBody>
      </p:sp>
      <p:sp>
        <p:nvSpPr>
          <p:cNvPr id="12" name="TextBox 11"/>
          <p:cNvSpPr txBox="1"/>
          <p:nvPr/>
        </p:nvSpPr>
        <p:spPr>
          <a:xfrm>
            <a:off x="2047969" y="5503998"/>
            <a:ext cx="1249060" cy="369332"/>
          </a:xfrm>
          <a:prstGeom prst="rect">
            <a:avLst/>
          </a:prstGeom>
          <a:noFill/>
        </p:spPr>
        <p:txBody>
          <a:bodyPr wrap="none" rtlCol="0">
            <a:spAutoFit/>
          </a:bodyPr>
          <a:lstStyle/>
          <a:p>
            <a:r>
              <a:rPr lang="en-US" dirty="0"/>
              <a:t>Basic event</a:t>
            </a:r>
          </a:p>
        </p:txBody>
      </p:sp>
      <p:sp>
        <p:nvSpPr>
          <p:cNvPr id="13" name="TextBox 12"/>
          <p:cNvSpPr txBox="1"/>
          <p:nvPr/>
        </p:nvSpPr>
        <p:spPr>
          <a:xfrm>
            <a:off x="6727761" y="1190539"/>
            <a:ext cx="881559" cy="369332"/>
          </a:xfrm>
          <a:prstGeom prst="rect">
            <a:avLst/>
          </a:prstGeom>
          <a:noFill/>
        </p:spPr>
        <p:txBody>
          <a:bodyPr wrap="none" rtlCol="0">
            <a:spAutoFit/>
          </a:bodyPr>
          <a:lstStyle/>
          <a:p>
            <a:r>
              <a:rPr lang="en-US" dirty="0"/>
              <a:t>Or gate</a:t>
            </a:r>
          </a:p>
        </p:txBody>
      </p:sp>
      <p:sp>
        <p:nvSpPr>
          <p:cNvPr id="14" name="TextBox 13"/>
          <p:cNvSpPr txBox="1"/>
          <p:nvPr/>
        </p:nvSpPr>
        <p:spPr>
          <a:xfrm>
            <a:off x="6727761" y="3016032"/>
            <a:ext cx="1024364" cy="369332"/>
          </a:xfrm>
          <a:prstGeom prst="rect">
            <a:avLst/>
          </a:prstGeom>
          <a:noFill/>
        </p:spPr>
        <p:txBody>
          <a:bodyPr wrap="none" rtlCol="0">
            <a:spAutoFit/>
          </a:bodyPr>
          <a:lstStyle/>
          <a:p>
            <a:r>
              <a:rPr lang="en-US" dirty="0"/>
              <a:t>And gate</a:t>
            </a:r>
          </a:p>
        </p:txBody>
      </p:sp>
      <p:sp>
        <p:nvSpPr>
          <p:cNvPr id="15" name="TextBox 14"/>
          <p:cNvSpPr txBox="1"/>
          <p:nvPr/>
        </p:nvSpPr>
        <p:spPr>
          <a:xfrm>
            <a:off x="6727761" y="4881209"/>
            <a:ext cx="1429110" cy="369332"/>
          </a:xfrm>
          <a:prstGeom prst="rect">
            <a:avLst/>
          </a:prstGeom>
          <a:noFill/>
        </p:spPr>
        <p:txBody>
          <a:bodyPr wrap="none" rtlCol="0">
            <a:spAutoFit/>
          </a:bodyPr>
          <a:lstStyle/>
          <a:p>
            <a:r>
              <a:rPr lang="en-US" dirty="0"/>
              <a:t>Transfer gate</a:t>
            </a:r>
          </a:p>
        </p:txBody>
      </p:sp>
    </p:spTree>
    <p:extLst>
      <p:ext uri="{BB962C8B-B14F-4D97-AF65-F5344CB8AC3E}">
        <p14:creationId xmlns:p14="http://schemas.microsoft.com/office/powerpoint/2010/main" val="33158010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Fault trees to quantify risk</a:t>
            </a:r>
          </a:p>
        </p:txBody>
      </p:sp>
      <p:grpSp>
        <p:nvGrpSpPr>
          <p:cNvPr id="104" name="Group 103"/>
          <p:cNvGrpSpPr/>
          <p:nvPr/>
        </p:nvGrpSpPr>
        <p:grpSpPr>
          <a:xfrm>
            <a:off x="700233" y="1616193"/>
            <a:ext cx="7757967" cy="4339034"/>
            <a:chOff x="700233" y="1616193"/>
            <a:chExt cx="7757967" cy="4339034"/>
          </a:xfrm>
        </p:grpSpPr>
        <p:sp>
          <p:nvSpPr>
            <p:cNvPr id="4" name="Rectangle 3"/>
            <p:cNvSpPr/>
            <p:nvPr/>
          </p:nvSpPr>
          <p:spPr>
            <a:xfrm>
              <a:off x="2684213" y="1616193"/>
              <a:ext cx="3939731" cy="432909"/>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Door opens while train moving</a:t>
              </a:r>
            </a:p>
          </p:txBody>
        </p:sp>
        <p:sp>
          <p:nvSpPr>
            <p:cNvPr id="5" name="Rectangle 4"/>
            <p:cNvSpPr/>
            <p:nvPr/>
          </p:nvSpPr>
          <p:spPr>
            <a:xfrm>
              <a:off x="714664" y="3683260"/>
              <a:ext cx="1789475" cy="758472"/>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Software controller fails</a:t>
              </a:r>
            </a:p>
          </p:txBody>
        </p:sp>
        <p:cxnSp>
          <p:nvCxnSpPr>
            <p:cNvPr id="8" name="Elbow Connector 7"/>
            <p:cNvCxnSpPr>
              <a:stCxn id="4" idx="2"/>
              <a:endCxn id="6" idx="0"/>
            </p:cNvCxnSpPr>
            <p:nvPr/>
          </p:nvCxnSpPr>
          <p:spPr bwMode="auto">
            <a:xfrm rot="5400000">
              <a:off x="2796236" y="840621"/>
              <a:ext cx="649362" cy="3066324"/>
            </a:xfrm>
            <a:prstGeom prst="bentConnector3">
              <a:avLst>
                <a:gd name="adj1" fmla="val 50000"/>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9" name="Elbow Connector 8"/>
            <p:cNvCxnSpPr>
              <a:stCxn id="86" idx="2"/>
              <a:endCxn id="5" idx="0"/>
            </p:cNvCxnSpPr>
            <p:nvPr/>
          </p:nvCxnSpPr>
          <p:spPr bwMode="auto">
            <a:xfrm rot="5400000">
              <a:off x="3360921" y="600625"/>
              <a:ext cx="1331116" cy="4834154"/>
            </a:xfrm>
            <a:prstGeom prst="bentConnector3">
              <a:avLst>
                <a:gd name="adj1" fmla="val 82522"/>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2" name="Rounded Rectangle 11"/>
            <p:cNvSpPr/>
            <p:nvPr/>
          </p:nvSpPr>
          <p:spPr>
            <a:xfrm>
              <a:off x="2698639" y="3683261"/>
              <a:ext cx="1789476" cy="758473"/>
            </a:xfrm>
            <a:prstGeom prst="round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Door actuator fails</a:t>
              </a:r>
            </a:p>
          </p:txBody>
        </p:sp>
        <p:sp>
          <p:nvSpPr>
            <p:cNvPr id="14" name="Rounded Rectangle 13"/>
            <p:cNvSpPr/>
            <p:nvPr/>
          </p:nvSpPr>
          <p:spPr>
            <a:xfrm>
              <a:off x="4654080" y="3683260"/>
              <a:ext cx="1789476" cy="758473"/>
            </a:xfrm>
            <a:prstGeom prst="round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Speedometer fails</a:t>
              </a:r>
            </a:p>
          </p:txBody>
        </p:sp>
        <p:sp>
          <p:nvSpPr>
            <p:cNvPr id="15" name="Rounded Rectangle 14"/>
            <p:cNvSpPr/>
            <p:nvPr/>
          </p:nvSpPr>
          <p:spPr>
            <a:xfrm>
              <a:off x="6683156" y="3642586"/>
              <a:ext cx="1775044" cy="1040228"/>
            </a:xfrm>
            <a:prstGeom prst="round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Passenger forces doors open</a:t>
              </a:r>
            </a:p>
          </p:txBody>
        </p:sp>
        <p:sp>
          <p:nvSpPr>
            <p:cNvPr id="20" name="Rectangle 19"/>
            <p:cNvSpPr/>
            <p:nvPr/>
          </p:nvSpPr>
          <p:spPr>
            <a:xfrm>
              <a:off x="714663" y="5254394"/>
              <a:ext cx="1789475" cy="689206"/>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Wrong requirements</a:t>
              </a:r>
            </a:p>
          </p:txBody>
        </p:sp>
        <p:sp>
          <p:nvSpPr>
            <p:cNvPr id="21" name="Rectangle 20"/>
            <p:cNvSpPr/>
            <p:nvPr/>
          </p:nvSpPr>
          <p:spPr>
            <a:xfrm>
              <a:off x="2698639" y="5266021"/>
              <a:ext cx="1789476" cy="689206"/>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Wrong assumption</a:t>
              </a:r>
            </a:p>
          </p:txBody>
        </p:sp>
        <p:sp>
          <p:nvSpPr>
            <p:cNvPr id="22" name="Rectangle 21"/>
            <p:cNvSpPr/>
            <p:nvPr/>
          </p:nvSpPr>
          <p:spPr>
            <a:xfrm>
              <a:off x="4654080" y="5264256"/>
              <a:ext cx="1789476" cy="689206"/>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Wrong specification</a:t>
              </a:r>
            </a:p>
          </p:txBody>
        </p:sp>
        <p:sp>
          <p:nvSpPr>
            <p:cNvPr id="23" name="Rectangle 22"/>
            <p:cNvSpPr/>
            <p:nvPr/>
          </p:nvSpPr>
          <p:spPr>
            <a:xfrm>
              <a:off x="6668724" y="5264256"/>
              <a:ext cx="1789476" cy="689206"/>
            </a:xfrm>
            <a:prstGeom prst="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Wrong implementation</a:t>
              </a:r>
            </a:p>
          </p:txBody>
        </p:sp>
        <p:cxnSp>
          <p:nvCxnSpPr>
            <p:cNvPr id="36" name="Elbow Connector 35"/>
            <p:cNvCxnSpPr>
              <a:stCxn id="86" idx="2"/>
              <a:endCxn id="12" idx="0"/>
            </p:cNvCxnSpPr>
            <p:nvPr/>
          </p:nvCxnSpPr>
          <p:spPr bwMode="auto">
            <a:xfrm rot="5400000">
              <a:off x="4352909" y="1592613"/>
              <a:ext cx="1331117" cy="2850179"/>
            </a:xfrm>
            <a:prstGeom prst="bentConnector3">
              <a:avLst>
                <a:gd name="adj1" fmla="val 82522"/>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2" name="Elbow Connector 41"/>
            <p:cNvCxnSpPr>
              <a:stCxn id="86" idx="2"/>
              <a:endCxn id="14" idx="0"/>
            </p:cNvCxnSpPr>
            <p:nvPr/>
          </p:nvCxnSpPr>
          <p:spPr bwMode="auto">
            <a:xfrm rot="5400000">
              <a:off x="5330629" y="2570333"/>
              <a:ext cx="1331116" cy="894738"/>
            </a:xfrm>
            <a:prstGeom prst="bentConnector3">
              <a:avLst>
                <a:gd name="adj1" fmla="val 82522"/>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45" name="Elbow Connector 44"/>
            <p:cNvCxnSpPr>
              <a:stCxn id="86" idx="2"/>
              <a:endCxn id="15" idx="0"/>
            </p:cNvCxnSpPr>
            <p:nvPr/>
          </p:nvCxnSpPr>
          <p:spPr bwMode="auto">
            <a:xfrm rot="16200000" flipH="1">
              <a:off x="6361896" y="2433804"/>
              <a:ext cx="1290442" cy="1127122"/>
            </a:xfrm>
            <a:prstGeom prst="bentConnector3">
              <a:avLst>
                <a:gd name="adj1" fmla="val 84666"/>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 name="Rounded Rectangle 5"/>
            <p:cNvSpPr/>
            <p:nvPr/>
          </p:nvSpPr>
          <p:spPr>
            <a:xfrm>
              <a:off x="700233" y="2698464"/>
              <a:ext cx="1775044" cy="432909"/>
            </a:xfrm>
            <a:prstGeom prst="roundRect">
              <a:avLst/>
            </a:prstGeom>
            <a:solidFill>
              <a:schemeClr val="accent1">
                <a:lumMod val="20000"/>
                <a:lumOff val="80000"/>
              </a:schemeClr>
            </a:solidFill>
          </p:spPr>
          <p:style>
            <a:lnRef idx="2">
              <a:schemeClr val="dk1"/>
            </a:lnRef>
            <a:fillRef idx="0">
              <a:schemeClr val="dk1"/>
            </a:fillRef>
            <a:effectRef idx="1">
              <a:schemeClr val="dk1"/>
            </a:effectRef>
            <a:fontRef idx="minor">
              <a:schemeClr val="tx1"/>
            </a:fontRef>
          </p:style>
          <p:txBody>
            <a:bodyPr rtlCol="0" anchor="ctr"/>
            <a:lstStyle/>
            <a:p>
              <a:pPr algn="ctr"/>
              <a:r>
                <a:rPr lang="en-US" dirty="0"/>
                <a:t>Train is moving</a:t>
              </a:r>
            </a:p>
          </p:txBody>
        </p:sp>
        <p:cxnSp>
          <p:nvCxnSpPr>
            <p:cNvPr id="55" name="Elbow Connector 54"/>
            <p:cNvCxnSpPr>
              <a:stCxn id="5" idx="2"/>
              <a:endCxn id="20" idx="0"/>
            </p:cNvCxnSpPr>
            <p:nvPr/>
          </p:nvCxnSpPr>
          <p:spPr bwMode="auto">
            <a:xfrm flipH="1">
              <a:off x="1609401" y="4441732"/>
              <a:ext cx="1" cy="812662"/>
            </a:xfrm>
            <a:prstGeom prst="straightConnector1">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8" name="Elbow Connector 57"/>
            <p:cNvCxnSpPr>
              <a:stCxn id="5" idx="2"/>
              <a:endCxn id="21" idx="0"/>
            </p:cNvCxnSpPr>
            <p:nvPr/>
          </p:nvCxnSpPr>
          <p:spPr bwMode="auto">
            <a:xfrm rot="16200000" flipH="1">
              <a:off x="2189245" y="3861888"/>
              <a:ext cx="824289" cy="1983975"/>
            </a:xfrm>
            <a:prstGeom prst="bentConnector3">
              <a:avLst>
                <a:gd name="adj1" fmla="val 50000"/>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1" name="Elbow Connector 60"/>
            <p:cNvCxnSpPr>
              <a:stCxn id="5" idx="2"/>
              <a:endCxn id="23" idx="0"/>
            </p:cNvCxnSpPr>
            <p:nvPr/>
          </p:nvCxnSpPr>
          <p:spPr bwMode="auto">
            <a:xfrm rot="16200000" flipH="1">
              <a:off x="4175170" y="1875964"/>
              <a:ext cx="822524" cy="5954060"/>
            </a:xfrm>
            <a:prstGeom prst="bentConnector3">
              <a:avLst>
                <a:gd name="adj1" fmla="val 50000"/>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63" name="Elbow Connector 62"/>
            <p:cNvCxnSpPr>
              <a:stCxn id="5" idx="2"/>
              <a:endCxn id="22" idx="0"/>
            </p:cNvCxnSpPr>
            <p:nvPr/>
          </p:nvCxnSpPr>
          <p:spPr bwMode="auto">
            <a:xfrm rot="16200000" flipH="1">
              <a:off x="3167848" y="2883286"/>
              <a:ext cx="822524" cy="3939416"/>
            </a:xfrm>
            <a:prstGeom prst="bentConnector3">
              <a:avLst>
                <a:gd name="adj1" fmla="val 50000"/>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nvGrpSpPr>
            <p:cNvPr id="75" name="Group 74"/>
            <p:cNvGrpSpPr/>
            <p:nvPr/>
          </p:nvGrpSpPr>
          <p:grpSpPr>
            <a:xfrm>
              <a:off x="5969972" y="2684037"/>
              <a:ext cx="947169" cy="503363"/>
              <a:chOff x="6596631" y="2217309"/>
              <a:chExt cx="947169" cy="503363"/>
            </a:xfrm>
          </p:grpSpPr>
          <p:sp>
            <p:nvSpPr>
              <p:cNvPr id="71" name="Moon 70"/>
              <p:cNvSpPr/>
              <p:nvPr/>
            </p:nvSpPr>
            <p:spPr>
              <a:xfrm rot="5400000">
                <a:off x="6832965" y="2009836"/>
                <a:ext cx="474502" cy="947169"/>
              </a:xfrm>
              <a:prstGeom prst="moon">
                <a:avLst>
                  <a:gd name="adj" fmla="val 71315"/>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74" name="TextBox 73"/>
              <p:cNvSpPr txBox="1"/>
              <p:nvPr/>
            </p:nvSpPr>
            <p:spPr>
              <a:xfrm>
                <a:off x="6596631" y="2217309"/>
                <a:ext cx="923600" cy="369332"/>
              </a:xfrm>
              <a:prstGeom prst="rect">
                <a:avLst/>
              </a:prstGeom>
              <a:noFill/>
            </p:spPr>
            <p:txBody>
              <a:bodyPr wrap="square" rtlCol="0">
                <a:spAutoFit/>
              </a:bodyPr>
              <a:lstStyle/>
              <a:p>
                <a:pPr algn="ctr"/>
                <a:r>
                  <a:rPr lang="en-US" dirty="0"/>
                  <a:t>OR</a:t>
                </a:r>
              </a:p>
            </p:txBody>
          </p:sp>
        </p:grpSp>
        <p:grpSp>
          <p:nvGrpSpPr>
            <p:cNvPr id="76" name="Group 75"/>
            <p:cNvGrpSpPr/>
            <p:nvPr/>
          </p:nvGrpSpPr>
          <p:grpSpPr>
            <a:xfrm>
              <a:off x="1164679" y="4682814"/>
              <a:ext cx="947169" cy="474503"/>
              <a:chOff x="6596631" y="2116299"/>
              <a:chExt cx="947169" cy="474503"/>
            </a:xfrm>
          </p:grpSpPr>
          <p:sp>
            <p:nvSpPr>
              <p:cNvPr id="77" name="Moon 76"/>
              <p:cNvSpPr/>
              <p:nvPr/>
            </p:nvSpPr>
            <p:spPr>
              <a:xfrm rot="5400000">
                <a:off x="6832965" y="1879966"/>
                <a:ext cx="474502" cy="947169"/>
              </a:xfrm>
              <a:prstGeom prst="moon">
                <a:avLst>
                  <a:gd name="adj" fmla="val 71315"/>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78" name="TextBox 77"/>
              <p:cNvSpPr txBox="1"/>
              <p:nvPr/>
            </p:nvSpPr>
            <p:spPr>
              <a:xfrm>
                <a:off x="6596631" y="2116299"/>
                <a:ext cx="923600" cy="369332"/>
              </a:xfrm>
              <a:prstGeom prst="rect">
                <a:avLst/>
              </a:prstGeom>
              <a:noFill/>
            </p:spPr>
            <p:txBody>
              <a:bodyPr wrap="square" rtlCol="0">
                <a:spAutoFit/>
              </a:bodyPr>
              <a:lstStyle/>
              <a:p>
                <a:pPr algn="ctr"/>
                <a:r>
                  <a:rPr lang="en-US" dirty="0"/>
                  <a:t>OR</a:t>
                </a:r>
              </a:p>
            </p:txBody>
          </p:sp>
        </p:grpSp>
        <p:sp>
          <p:nvSpPr>
            <p:cNvPr id="82" name="Rectangle 81"/>
            <p:cNvSpPr/>
            <p:nvPr/>
          </p:nvSpPr>
          <p:spPr>
            <a:xfrm>
              <a:off x="6443555" y="2150118"/>
              <a:ext cx="591681" cy="432909"/>
            </a:xfrm>
            <a:prstGeom prst="rect">
              <a:avLst/>
            </a:prstGeom>
            <a:noFill/>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86" name="Rectangle 85"/>
            <p:cNvSpPr/>
            <p:nvPr/>
          </p:nvSpPr>
          <p:spPr>
            <a:xfrm>
              <a:off x="6147715" y="1919235"/>
              <a:ext cx="591681" cy="432909"/>
            </a:xfrm>
            <a:prstGeom prst="rect">
              <a:avLst/>
            </a:prstGeom>
            <a:noFill/>
            <a:ln>
              <a:no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96" name="Elbow Connector 95"/>
            <p:cNvCxnSpPr>
              <a:stCxn id="4" idx="2"/>
              <a:endCxn id="82" idx="1"/>
            </p:cNvCxnSpPr>
            <p:nvPr/>
          </p:nvCxnSpPr>
          <p:spPr bwMode="auto">
            <a:xfrm rot="16200000" flipH="1">
              <a:off x="5390082" y="1313099"/>
              <a:ext cx="317471" cy="1789476"/>
            </a:xfrm>
            <a:prstGeom prst="bentConnector2">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nvGrpSpPr>
            <p:cNvPr id="73" name="Group 72"/>
            <p:cNvGrpSpPr/>
            <p:nvPr/>
          </p:nvGrpSpPr>
          <p:grpSpPr>
            <a:xfrm>
              <a:off x="4192278" y="2202878"/>
              <a:ext cx="923600" cy="942925"/>
              <a:chOff x="7215624" y="1371600"/>
              <a:chExt cx="923600" cy="942925"/>
            </a:xfrm>
          </p:grpSpPr>
          <p:sp>
            <p:nvSpPr>
              <p:cNvPr id="70" name="Pie 69"/>
              <p:cNvSpPr/>
              <p:nvPr/>
            </p:nvSpPr>
            <p:spPr>
              <a:xfrm>
                <a:off x="7215624" y="1371600"/>
                <a:ext cx="923600" cy="942925"/>
              </a:xfrm>
              <a:prstGeom prst="pie">
                <a:avLst>
                  <a:gd name="adj1" fmla="val 10800000"/>
                  <a:gd name="adj2" fmla="val 2606"/>
                </a:avLst>
              </a:prstGeom>
              <a:solidFill>
                <a:srgbClr val="FFFFFF"/>
              </a:solidFill>
            </p:spPr>
            <p:style>
              <a:lnRef idx="2">
                <a:schemeClr val="dk1"/>
              </a:lnRef>
              <a:fillRef idx="0">
                <a:schemeClr val="dk1"/>
              </a:fillRef>
              <a:effectRef idx="1">
                <a:schemeClr val="dk1"/>
              </a:effectRef>
              <a:fontRef idx="minor">
                <a:schemeClr val="tx1"/>
              </a:fontRef>
            </p:style>
            <p:txBody>
              <a:bodyPr rtlCol="0" anchor="ctr"/>
              <a:lstStyle/>
              <a:p>
                <a:pPr algn="ctr"/>
                <a:endParaRPr lang="en-US" dirty="0">
                  <a:solidFill>
                    <a:schemeClr val="tx1"/>
                  </a:solidFill>
                </a:endParaRPr>
              </a:p>
            </p:txBody>
          </p:sp>
          <p:sp>
            <p:nvSpPr>
              <p:cNvPr id="72" name="TextBox 71"/>
              <p:cNvSpPr txBox="1"/>
              <p:nvPr/>
            </p:nvSpPr>
            <p:spPr>
              <a:xfrm>
                <a:off x="7215624" y="1429320"/>
                <a:ext cx="923600" cy="369332"/>
              </a:xfrm>
              <a:prstGeom prst="rect">
                <a:avLst/>
              </a:prstGeom>
              <a:noFill/>
            </p:spPr>
            <p:txBody>
              <a:bodyPr wrap="square" rtlCol="0">
                <a:spAutoFit/>
              </a:bodyPr>
              <a:lstStyle/>
              <a:p>
                <a:pPr algn="ctr"/>
                <a:r>
                  <a:rPr lang="en-US" dirty="0"/>
                  <a:t>AND</a:t>
                </a:r>
              </a:p>
            </p:txBody>
          </p:sp>
        </p:grpSp>
      </p:grpSp>
    </p:spTree>
    <p:extLst>
      <p:ext uri="{BB962C8B-B14F-4D97-AF65-F5344CB8AC3E}">
        <p14:creationId xmlns:p14="http://schemas.microsoft.com/office/powerpoint/2010/main" val="349750395"/>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mitigation/response strategies</a:t>
            </a:r>
          </a:p>
        </p:txBody>
      </p:sp>
      <p:sp>
        <p:nvSpPr>
          <p:cNvPr id="3" name="Content Placeholder 2"/>
          <p:cNvSpPr>
            <a:spLocks noGrp="1"/>
          </p:cNvSpPr>
          <p:nvPr>
            <p:ph idx="1"/>
          </p:nvPr>
        </p:nvSpPr>
        <p:spPr/>
        <p:txBody>
          <a:bodyPr/>
          <a:lstStyle/>
          <a:p>
            <a:r>
              <a:rPr lang="en-US" dirty="0"/>
              <a:t>Accept the risk – for low likelihood or low impact risks, or where cost of mitigation precludes system</a:t>
            </a:r>
          </a:p>
          <a:p>
            <a:r>
              <a:rPr lang="en-US" dirty="0"/>
              <a:t>Transfer the risk – push the risk outside the system boundary</a:t>
            </a:r>
          </a:p>
          <a:p>
            <a:r>
              <a:rPr lang="en-US" dirty="0"/>
              <a:t>Mitigate the risk – introduce active countermeasures</a:t>
            </a:r>
          </a:p>
          <a:p>
            <a:pPr lvl="1"/>
            <a:r>
              <a:rPr lang="en-US" dirty="0"/>
              <a:t>Reduce likelihood of failure</a:t>
            </a:r>
          </a:p>
          <a:p>
            <a:pPr lvl="1"/>
            <a:r>
              <a:rPr lang="en-US" dirty="0"/>
              <a:t>Reduce severity of impact</a:t>
            </a:r>
          </a:p>
          <a:p>
            <a:pPr lvl="1"/>
            <a:r>
              <a:rPr lang="en-US" dirty="0"/>
              <a:t>Change </a:t>
            </a:r>
            <a:r>
              <a:rPr lang="en-US" dirty="0" err="1"/>
              <a:t>ors</a:t>
            </a:r>
            <a:r>
              <a:rPr lang="en-US" dirty="0"/>
              <a:t> to ands!</a:t>
            </a:r>
          </a:p>
          <a:p>
            <a:r>
              <a:rPr lang="en-US" dirty="0"/>
              <a:t>Avoid the risk – redesign so that risk cannot occur</a:t>
            </a:r>
          </a:p>
          <a:p>
            <a:endParaRPr lang="en-US" dirty="0"/>
          </a:p>
        </p:txBody>
      </p:sp>
    </p:spTree>
    <p:extLst>
      <p:ext uri="{BB962C8B-B14F-4D97-AF65-F5344CB8AC3E}">
        <p14:creationId xmlns:p14="http://schemas.microsoft.com/office/powerpoint/2010/main" val="1563944971"/>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3" name="Content Placeholder 2"/>
          <p:cNvSpPr>
            <a:spLocks noGrp="1"/>
          </p:cNvSpPr>
          <p:nvPr>
            <p:ph idx="1"/>
          </p:nvPr>
        </p:nvSpPr>
        <p:spPr/>
        <p:txBody>
          <a:bodyPr/>
          <a:lstStyle/>
          <a:p>
            <a:r>
              <a:rPr lang="en-US" dirty="0"/>
              <a:t>Unacceptable system failure: a given CMU student fails </a:t>
            </a:r>
            <a:r>
              <a:rPr lang="en-US"/>
              <a:t>a midterm.</a:t>
            </a:r>
          </a:p>
        </p:txBody>
      </p:sp>
    </p:spTree>
    <p:extLst>
      <p:ext uri="{BB962C8B-B14F-4D97-AF65-F5344CB8AC3E}">
        <p14:creationId xmlns:p14="http://schemas.microsoft.com/office/powerpoint/2010/main" val="25007915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4AF01-AF03-6E4C-A30E-4597D05E872A}"/>
              </a:ext>
            </a:extLst>
          </p:cNvPr>
          <p:cNvSpPr>
            <a:spLocks noGrp="1"/>
          </p:cNvSpPr>
          <p:nvPr>
            <p:ph type="title"/>
          </p:nvPr>
        </p:nvSpPr>
        <p:spPr/>
        <p:txBody>
          <a:bodyPr/>
          <a:lstStyle/>
          <a:p>
            <a:r>
              <a:rPr lang="en-US" dirty="0"/>
              <a:t>Requirements Evaluation</a:t>
            </a:r>
          </a:p>
        </p:txBody>
      </p:sp>
      <p:sp>
        <p:nvSpPr>
          <p:cNvPr id="4" name="Content Placeholder 3">
            <a:extLst>
              <a:ext uri="{FF2B5EF4-FFF2-40B4-BE49-F238E27FC236}">
                <a16:creationId xmlns:a16="http://schemas.microsoft.com/office/drawing/2014/main" id="{A4406A51-9E10-CD44-863C-BD88387B99C5}"/>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65B5FA10-04A1-E843-9DDA-F0638E7FCEEC}"/>
              </a:ext>
            </a:extLst>
          </p:cNvPr>
          <p:cNvPicPr>
            <a:picLocks noChangeAspect="1"/>
          </p:cNvPicPr>
          <p:nvPr/>
        </p:nvPicPr>
        <p:blipFill>
          <a:blip r:embed="rId2"/>
          <a:stretch>
            <a:fillRect/>
          </a:stretch>
        </p:blipFill>
        <p:spPr>
          <a:xfrm>
            <a:off x="457200" y="1600199"/>
            <a:ext cx="8300382" cy="4525963"/>
          </a:xfrm>
          <a:prstGeom prst="rect">
            <a:avLst/>
          </a:prstGeom>
        </p:spPr>
      </p:pic>
    </p:spTree>
    <p:extLst>
      <p:ext uri="{BB962C8B-B14F-4D97-AF65-F5344CB8AC3E}">
        <p14:creationId xmlns:p14="http://schemas.microsoft.com/office/powerpoint/2010/main" val="28558157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p:cNvSpPr/>
          <p:nvPr/>
        </p:nvSpPr>
        <p:spPr>
          <a:xfrm>
            <a:off x="426687" y="793698"/>
            <a:ext cx="1865514" cy="101195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Diamond 4"/>
          <p:cNvSpPr/>
          <p:nvPr/>
        </p:nvSpPr>
        <p:spPr>
          <a:xfrm>
            <a:off x="297689" y="2490215"/>
            <a:ext cx="2123511" cy="1250066"/>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555685" y="4424841"/>
            <a:ext cx="1607518" cy="1448489"/>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Stored Data 6"/>
          <p:cNvSpPr/>
          <p:nvPr/>
        </p:nvSpPr>
        <p:spPr>
          <a:xfrm rot="5400000">
            <a:off x="5115440" y="570389"/>
            <a:ext cx="1458569" cy="1210387"/>
          </a:xfrm>
          <a:prstGeom prst="flowChartOnlineStorag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elay 7"/>
          <p:cNvSpPr/>
          <p:nvPr/>
        </p:nvSpPr>
        <p:spPr>
          <a:xfrm rot="16200000">
            <a:off x="5095596" y="2624228"/>
            <a:ext cx="1498259" cy="1250066"/>
          </a:xfrm>
          <a:prstGeom prst="flowChartDelay">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Isosceles Triangle 8"/>
          <p:cNvSpPr/>
          <p:nvPr/>
        </p:nvSpPr>
        <p:spPr>
          <a:xfrm>
            <a:off x="5011197" y="4444683"/>
            <a:ext cx="1667056" cy="1428647"/>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2047969" y="1904867"/>
            <a:ext cx="3165199" cy="369332"/>
          </a:xfrm>
          <a:prstGeom prst="rect">
            <a:avLst/>
          </a:prstGeom>
          <a:noFill/>
        </p:spPr>
        <p:txBody>
          <a:bodyPr wrap="none" rtlCol="0">
            <a:spAutoFit/>
          </a:bodyPr>
          <a:lstStyle/>
          <a:p>
            <a:r>
              <a:rPr lang="en-US" dirty="0"/>
              <a:t>Top-level or intermediate event</a:t>
            </a:r>
          </a:p>
        </p:txBody>
      </p:sp>
      <p:sp>
        <p:nvSpPr>
          <p:cNvPr id="11" name="TextBox 10"/>
          <p:cNvSpPr txBox="1"/>
          <p:nvPr/>
        </p:nvSpPr>
        <p:spPr>
          <a:xfrm>
            <a:off x="2047969" y="3390791"/>
            <a:ext cx="2031325" cy="369332"/>
          </a:xfrm>
          <a:prstGeom prst="rect">
            <a:avLst/>
          </a:prstGeom>
          <a:noFill/>
        </p:spPr>
        <p:txBody>
          <a:bodyPr wrap="none" rtlCol="0">
            <a:spAutoFit/>
          </a:bodyPr>
          <a:lstStyle/>
          <a:p>
            <a:r>
              <a:rPr lang="en-US" dirty="0"/>
              <a:t>Undeveloped event</a:t>
            </a:r>
          </a:p>
        </p:txBody>
      </p:sp>
      <p:sp>
        <p:nvSpPr>
          <p:cNvPr id="12" name="TextBox 11"/>
          <p:cNvSpPr txBox="1"/>
          <p:nvPr/>
        </p:nvSpPr>
        <p:spPr>
          <a:xfrm>
            <a:off x="2047969" y="5503998"/>
            <a:ext cx="1249060" cy="369332"/>
          </a:xfrm>
          <a:prstGeom prst="rect">
            <a:avLst/>
          </a:prstGeom>
          <a:noFill/>
        </p:spPr>
        <p:txBody>
          <a:bodyPr wrap="none" rtlCol="0">
            <a:spAutoFit/>
          </a:bodyPr>
          <a:lstStyle/>
          <a:p>
            <a:r>
              <a:rPr lang="en-US" dirty="0"/>
              <a:t>Basic event</a:t>
            </a:r>
          </a:p>
        </p:txBody>
      </p:sp>
      <p:sp>
        <p:nvSpPr>
          <p:cNvPr id="13" name="TextBox 12"/>
          <p:cNvSpPr txBox="1"/>
          <p:nvPr/>
        </p:nvSpPr>
        <p:spPr>
          <a:xfrm>
            <a:off x="6727761" y="1190539"/>
            <a:ext cx="881559" cy="369332"/>
          </a:xfrm>
          <a:prstGeom prst="rect">
            <a:avLst/>
          </a:prstGeom>
          <a:noFill/>
        </p:spPr>
        <p:txBody>
          <a:bodyPr wrap="none" rtlCol="0">
            <a:spAutoFit/>
          </a:bodyPr>
          <a:lstStyle/>
          <a:p>
            <a:r>
              <a:rPr lang="en-US" dirty="0"/>
              <a:t>Or gate</a:t>
            </a:r>
          </a:p>
        </p:txBody>
      </p:sp>
      <p:sp>
        <p:nvSpPr>
          <p:cNvPr id="14" name="TextBox 13"/>
          <p:cNvSpPr txBox="1"/>
          <p:nvPr/>
        </p:nvSpPr>
        <p:spPr>
          <a:xfrm>
            <a:off x="6727761" y="3016032"/>
            <a:ext cx="1024364" cy="369332"/>
          </a:xfrm>
          <a:prstGeom prst="rect">
            <a:avLst/>
          </a:prstGeom>
          <a:noFill/>
        </p:spPr>
        <p:txBody>
          <a:bodyPr wrap="none" rtlCol="0">
            <a:spAutoFit/>
          </a:bodyPr>
          <a:lstStyle/>
          <a:p>
            <a:r>
              <a:rPr lang="en-US" dirty="0"/>
              <a:t>And gate</a:t>
            </a:r>
          </a:p>
        </p:txBody>
      </p:sp>
      <p:sp>
        <p:nvSpPr>
          <p:cNvPr id="15" name="TextBox 14"/>
          <p:cNvSpPr txBox="1"/>
          <p:nvPr/>
        </p:nvSpPr>
        <p:spPr>
          <a:xfrm>
            <a:off x="6727761" y="4881209"/>
            <a:ext cx="1429110" cy="369332"/>
          </a:xfrm>
          <a:prstGeom prst="rect">
            <a:avLst/>
          </a:prstGeom>
          <a:noFill/>
        </p:spPr>
        <p:txBody>
          <a:bodyPr wrap="none" rtlCol="0">
            <a:spAutoFit/>
          </a:bodyPr>
          <a:lstStyle/>
          <a:p>
            <a:r>
              <a:rPr lang="en-US" dirty="0"/>
              <a:t>Transfer gate</a:t>
            </a:r>
          </a:p>
        </p:txBody>
      </p:sp>
    </p:spTree>
    <p:extLst>
      <p:ext uri="{BB962C8B-B14F-4D97-AF65-F5344CB8AC3E}">
        <p14:creationId xmlns:p14="http://schemas.microsoft.com/office/powerpoint/2010/main" val="22185621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Wrap-up: day 1</a:t>
            </a:r>
          </a:p>
        </p:txBody>
      </p:sp>
      <p:sp>
        <p:nvSpPr>
          <p:cNvPr id="3" name="Content Placeholder 2"/>
          <p:cNvSpPr>
            <a:spLocks noGrp="1"/>
          </p:cNvSpPr>
          <p:nvPr>
            <p:ph idx="1"/>
          </p:nvPr>
        </p:nvSpPr>
        <p:spPr>
          <a:xfrm>
            <a:off x="457200" y="1600200"/>
            <a:ext cx="8229600" cy="4838194"/>
          </a:xfrm>
        </p:spPr>
        <p:txBody>
          <a:bodyPr>
            <a:normAutofit/>
          </a:bodyPr>
          <a:lstStyle/>
          <a:p>
            <a:r>
              <a:rPr lang="en-US" dirty="0"/>
              <a:t>Explain with examples the importance of requirements in software engineering.  </a:t>
            </a:r>
          </a:p>
          <a:p>
            <a:r>
              <a:rPr lang="en-US" dirty="0"/>
              <a:t>Explain how and why requirements articulate the relationship between a desired system and its environment.</a:t>
            </a:r>
          </a:p>
          <a:p>
            <a:r>
              <a:rPr lang="en-US" dirty="0"/>
              <a:t>Distinguish between and give examples of: functional and non-functional requirements; informal statements and verifiable requirements.</a:t>
            </a:r>
          </a:p>
          <a:p>
            <a:r>
              <a:rPr lang="en-US" dirty="0"/>
              <a:t>Identify system stakeholders and develop approaches on how to interview them.</a:t>
            </a:r>
          </a:p>
        </p:txBody>
      </p:sp>
      <p:sp>
        <p:nvSpPr>
          <p:cNvPr id="4" name="Slide Number Placeholder 3"/>
          <p:cNvSpPr>
            <a:spLocks noGrp="1"/>
          </p:cNvSpPr>
          <p:nvPr>
            <p:ph type="sldNum" sz="quarter" idx="12"/>
          </p:nvPr>
        </p:nvSpPr>
        <p:spPr/>
        <p:txBody>
          <a:bodyPr/>
          <a:lstStyle/>
          <a:p>
            <a:fld id="{76AE6866-47D1-8545-86FB-D1538888B964}" type="slidenum">
              <a:rPr lang="en-US" smtClean="0"/>
              <a:t>31</a:t>
            </a:fld>
            <a:endParaRPr lang="en-US"/>
          </a:p>
        </p:txBody>
      </p:sp>
    </p:spTree>
    <p:extLst>
      <p:ext uri="{BB962C8B-B14F-4D97-AF65-F5344CB8AC3E}">
        <p14:creationId xmlns:p14="http://schemas.microsoft.com/office/powerpoint/2010/main" val="24006731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Wrap-up: day 2</a:t>
            </a:r>
          </a:p>
        </p:txBody>
      </p:sp>
      <p:sp>
        <p:nvSpPr>
          <p:cNvPr id="3" name="Content Placeholder 2"/>
          <p:cNvSpPr>
            <a:spLocks noGrp="1"/>
          </p:cNvSpPr>
          <p:nvPr>
            <p:ph idx="1"/>
          </p:nvPr>
        </p:nvSpPr>
        <p:spPr>
          <a:xfrm>
            <a:off x="457200" y="1600200"/>
            <a:ext cx="8229600" cy="4838194"/>
          </a:xfrm>
        </p:spPr>
        <p:txBody>
          <a:bodyPr>
            <a:normAutofit/>
          </a:bodyPr>
          <a:lstStyle/>
          <a:p>
            <a:r>
              <a:rPr lang="en-US" dirty="0"/>
              <a:t>Develop use cases.</a:t>
            </a:r>
          </a:p>
          <a:p>
            <a:r>
              <a:rPr lang="en-US" dirty="0"/>
              <a:t>Understand the challenges of internationalization in the context of the challenges of requirements elicitation.</a:t>
            </a:r>
          </a:p>
        </p:txBody>
      </p:sp>
      <p:sp>
        <p:nvSpPr>
          <p:cNvPr id="4" name="Slide Number Placeholder 3"/>
          <p:cNvSpPr>
            <a:spLocks noGrp="1"/>
          </p:cNvSpPr>
          <p:nvPr>
            <p:ph type="sldNum" sz="quarter" idx="12"/>
          </p:nvPr>
        </p:nvSpPr>
        <p:spPr/>
        <p:txBody>
          <a:bodyPr/>
          <a:lstStyle/>
          <a:p>
            <a:fld id="{76AE6866-47D1-8545-86FB-D1538888B964}" type="slidenum">
              <a:rPr lang="en-US" smtClean="0"/>
              <a:t>32</a:t>
            </a:fld>
            <a:endParaRPr lang="en-US"/>
          </a:p>
        </p:txBody>
      </p:sp>
    </p:spTree>
    <p:extLst>
      <p:ext uri="{BB962C8B-B14F-4D97-AF65-F5344CB8AC3E}">
        <p14:creationId xmlns:p14="http://schemas.microsoft.com/office/powerpoint/2010/main" val="39933464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Wrap-up: day 3</a:t>
            </a:r>
          </a:p>
        </p:txBody>
      </p:sp>
      <p:sp>
        <p:nvSpPr>
          <p:cNvPr id="3" name="Content Placeholder 2"/>
          <p:cNvSpPr>
            <a:spLocks noGrp="1"/>
          </p:cNvSpPr>
          <p:nvPr>
            <p:ph idx="1"/>
          </p:nvPr>
        </p:nvSpPr>
        <p:spPr/>
        <p:txBody>
          <a:bodyPr>
            <a:normAutofit/>
          </a:bodyPr>
          <a:lstStyle/>
          <a:p>
            <a:r>
              <a:rPr lang="en-US" dirty="0"/>
              <a:t>Differentiate between verification and validation.</a:t>
            </a:r>
          </a:p>
          <a:p>
            <a:r>
              <a:rPr lang="en-US" dirty="0"/>
              <a:t>Explain the purpose of requirements decomposition, allocation, and </a:t>
            </a:r>
            <a:r>
              <a:rPr lang="en-US" dirty="0" err="1"/>
              <a:t>flowdown</a:t>
            </a:r>
            <a:r>
              <a:rPr lang="en-US" dirty="0"/>
              <a:t>.</a:t>
            </a:r>
          </a:p>
          <a:p>
            <a:r>
              <a:rPr lang="en-US" dirty="0"/>
              <a:t>Identify strategies for dealing with conflicts.</a:t>
            </a:r>
          </a:p>
          <a:p>
            <a:r>
              <a:rPr lang="en-US" dirty="0"/>
              <a:t>Understand risk and its role in requirements, specifically how it can be modeled, analyzed, and then mitigated/handled in system design.</a:t>
            </a:r>
          </a:p>
        </p:txBody>
      </p:sp>
    </p:spTree>
    <p:extLst>
      <p:ext uri="{BB962C8B-B14F-4D97-AF65-F5344CB8AC3E}">
        <p14:creationId xmlns:p14="http://schemas.microsoft.com/office/powerpoint/2010/main" val="42688669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Verification vs. Validation</a:t>
            </a:r>
          </a:p>
        </p:txBody>
      </p:sp>
      <p:sp>
        <p:nvSpPr>
          <p:cNvPr id="68" name="Content Placeholder 67"/>
          <p:cNvSpPr>
            <a:spLocks noGrp="1"/>
          </p:cNvSpPr>
          <p:nvPr>
            <p:ph idx="1"/>
          </p:nvPr>
        </p:nvSpPr>
        <p:spPr/>
        <p:txBody>
          <a:bodyPr>
            <a:normAutofit/>
          </a:bodyPr>
          <a:lstStyle/>
          <a:p>
            <a:r>
              <a:rPr lang="en-US" dirty="0"/>
              <a:t>Verification – is the software correct?</a:t>
            </a:r>
          </a:p>
          <a:p>
            <a:pPr lvl="1"/>
            <a:r>
              <a:rPr lang="en-US" dirty="0"/>
              <a:t>Does the software satisfy the specification?</a:t>
            </a:r>
          </a:p>
          <a:p>
            <a:pPr lvl="1"/>
            <a:r>
              <a:rPr lang="en-US" dirty="0"/>
              <a:t>Is the specification correct with respect to the requirements, assuming the domain properties hold?</a:t>
            </a:r>
          </a:p>
          <a:p>
            <a:pPr>
              <a:spcBef>
                <a:spcPts val="2520"/>
              </a:spcBef>
            </a:pPr>
            <a:r>
              <a:rPr lang="en-US" b="1" dirty="0"/>
              <a:t>Validation – are the requirements correct?</a:t>
            </a:r>
          </a:p>
          <a:p>
            <a:pPr lvl="1"/>
            <a:r>
              <a:rPr lang="en-US" dirty="0"/>
              <a:t>Are the requirements complete?  Do they accurately reflect the client’s problem?</a:t>
            </a:r>
          </a:p>
          <a:p>
            <a:pPr lvl="1"/>
            <a:r>
              <a:rPr lang="en-US" dirty="0"/>
              <a:t>Are the requirements consistent?</a:t>
            </a:r>
          </a:p>
        </p:txBody>
      </p:sp>
    </p:spTree>
    <p:extLst>
      <p:ext uri="{BB962C8B-B14F-4D97-AF65-F5344CB8AC3E}">
        <p14:creationId xmlns:p14="http://schemas.microsoft.com/office/powerpoint/2010/main" val="2441619194"/>
      </p:ext>
    </p:extLst>
  </p:cSld>
  <p:clrMapOvr>
    <a:masterClrMapping/>
  </p:clrMapOvr>
  <mc:AlternateContent xmlns:mc="http://schemas.openxmlformats.org/markup-compatibility/2006">
    <mc:Choice xmlns:p14="http://schemas.microsoft.com/office/powerpoint/2010/main" Requires="p14">
      <p:transition p14:dur="100" advClick="0">
        <p:cut/>
      </p:transition>
    </mc:Choice>
    <mc:Fallback>
      <p:transition advClick="0">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457200" y="141932"/>
          <a:ext cx="8229600" cy="6644640"/>
        </p:xfrm>
        <a:graphic>
          <a:graphicData uri="http://schemas.openxmlformats.org/drawingml/2006/table">
            <a:tbl>
              <a:tblPr firstRow="1" bandRow="1">
                <a:tableStyleId>{5C22544A-7EE6-4342-B048-85BDC9FD1C3A}</a:tableStyleId>
              </a:tblPr>
              <a:tblGrid>
                <a:gridCol w="2329362">
                  <a:extLst>
                    <a:ext uri="{9D8B030D-6E8A-4147-A177-3AD203B41FA5}">
                      <a16:colId xmlns:a16="http://schemas.microsoft.com/office/drawing/2014/main" val="20000"/>
                    </a:ext>
                  </a:extLst>
                </a:gridCol>
                <a:gridCol w="5900238">
                  <a:extLst>
                    <a:ext uri="{9D8B030D-6E8A-4147-A177-3AD203B41FA5}">
                      <a16:colId xmlns:a16="http://schemas.microsoft.com/office/drawing/2014/main" val="20001"/>
                    </a:ext>
                  </a:extLst>
                </a:gridCol>
              </a:tblGrid>
              <a:tr h="370840">
                <a:tc>
                  <a:txBody>
                    <a:bodyPr/>
                    <a:lstStyle/>
                    <a:p>
                      <a:r>
                        <a:rPr lang="en-US" sz="2000" dirty="0"/>
                        <a:t>Validation</a:t>
                      </a:r>
                    </a:p>
                  </a:txBody>
                  <a:tcPr/>
                </a:tc>
                <a:tc>
                  <a:txBody>
                    <a:bodyPr/>
                    <a:lstStyle/>
                    <a:p>
                      <a:r>
                        <a:rPr lang="en-US" sz="2000" b="0" dirty="0">
                          <a:solidFill>
                            <a:schemeClr val="tx1"/>
                          </a:solidFill>
                        </a:rPr>
                        <a:t>walkthroughs</a:t>
                      </a:r>
                    </a:p>
                  </a:txBody>
                  <a:tcPr>
                    <a:solidFill>
                      <a:schemeClr val="bg1">
                        <a:lumMod val="85000"/>
                      </a:schemeClr>
                    </a:solidFill>
                  </a:tcPr>
                </a:tc>
                <a:extLst>
                  <a:ext uri="{0D108BD9-81ED-4DB2-BD59-A6C34878D82A}">
                    <a16:rowId xmlns:a16="http://schemas.microsoft.com/office/drawing/2014/main" val="10000"/>
                  </a:ext>
                </a:extLst>
              </a:tr>
              <a:tr h="370840">
                <a:tc>
                  <a:txBody>
                    <a:bodyPr/>
                    <a:lstStyle/>
                    <a:p>
                      <a:endParaRPr lang="en-US" sz="2000" dirty="0"/>
                    </a:p>
                  </a:txBody>
                  <a:tcPr/>
                </a:tc>
                <a:tc>
                  <a:txBody>
                    <a:bodyPr/>
                    <a:lstStyle/>
                    <a:p>
                      <a:r>
                        <a:rPr lang="en-US" sz="2000" dirty="0"/>
                        <a:t>Reading</a:t>
                      </a:r>
                    </a:p>
                  </a:txBody>
                  <a:tcPr/>
                </a:tc>
                <a:extLst>
                  <a:ext uri="{0D108BD9-81ED-4DB2-BD59-A6C34878D82A}">
                    <a16:rowId xmlns:a16="http://schemas.microsoft.com/office/drawing/2014/main" val="10001"/>
                  </a:ext>
                </a:extLst>
              </a:tr>
              <a:tr h="370840">
                <a:tc>
                  <a:txBody>
                    <a:bodyPr/>
                    <a:lstStyle/>
                    <a:p>
                      <a:endParaRPr lang="en-US" sz="2000" dirty="0"/>
                    </a:p>
                  </a:txBody>
                  <a:tcPr/>
                </a:tc>
                <a:tc>
                  <a:txBody>
                    <a:bodyPr/>
                    <a:lstStyle/>
                    <a:p>
                      <a:r>
                        <a:rPr lang="en-US" sz="2000" dirty="0"/>
                        <a:t>Interviews</a:t>
                      </a:r>
                    </a:p>
                  </a:txBody>
                  <a:tcPr/>
                </a:tc>
                <a:extLst>
                  <a:ext uri="{0D108BD9-81ED-4DB2-BD59-A6C34878D82A}">
                    <a16:rowId xmlns:a16="http://schemas.microsoft.com/office/drawing/2014/main" val="10002"/>
                  </a:ext>
                </a:extLst>
              </a:tr>
              <a:tr h="370840">
                <a:tc>
                  <a:txBody>
                    <a:bodyPr/>
                    <a:lstStyle/>
                    <a:p>
                      <a:endParaRPr lang="en-US" sz="2000" dirty="0"/>
                    </a:p>
                  </a:txBody>
                  <a:tcPr/>
                </a:tc>
                <a:tc>
                  <a:txBody>
                    <a:bodyPr/>
                    <a:lstStyle/>
                    <a:p>
                      <a:r>
                        <a:rPr lang="en-US" sz="2000" dirty="0"/>
                        <a:t>Reviews</a:t>
                      </a:r>
                    </a:p>
                  </a:txBody>
                  <a:tcPr/>
                </a:tc>
                <a:extLst>
                  <a:ext uri="{0D108BD9-81ED-4DB2-BD59-A6C34878D82A}">
                    <a16:rowId xmlns:a16="http://schemas.microsoft.com/office/drawing/2014/main" val="10003"/>
                  </a:ext>
                </a:extLst>
              </a:tr>
              <a:tr h="370840">
                <a:tc>
                  <a:txBody>
                    <a:bodyPr/>
                    <a:lstStyle/>
                    <a:p>
                      <a:endParaRPr lang="en-US" sz="2000" dirty="0"/>
                    </a:p>
                  </a:txBody>
                  <a:tcPr/>
                </a:tc>
                <a:tc>
                  <a:txBody>
                    <a:bodyPr/>
                    <a:lstStyle/>
                    <a:p>
                      <a:r>
                        <a:rPr lang="en-US" sz="2000" dirty="0"/>
                        <a:t>Checklists</a:t>
                      </a:r>
                    </a:p>
                  </a:txBody>
                  <a:tcPr/>
                </a:tc>
                <a:extLst>
                  <a:ext uri="{0D108BD9-81ED-4DB2-BD59-A6C34878D82A}">
                    <a16:rowId xmlns:a16="http://schemas.microsoft.com/office/drawing/2014/main" val="10004"/>
                  </a:ext>
                </a:extLst>
              </a:tr>
              <a:tr h="370840">
                <a:tc>
                  <a:txBody>
                    <a:bodyPr/>
                    <a:lstStyle/>
                    <a:p>
                      <a:endParaRPr lang="en-US" sz="2000" dirty="0"/>
                    </a:p>
                  </a:txBody>
                  <a:tcPr/>
                </a:tc>
                <a:tc>
                  <a:txBody>
                    <a:bodyPr/>
                    <a:lstStyle/>
                    <a:p>
                      <a:r>
                        <a:rPr lang="en-US" sz="2000" dirty="0"/>
                        <a:t>Models to check functions and relationships</a:t>
                      </a:r>
                    </a:p>
                  </a:txBody>
                  <a:tcPr/>
                </a:tc>
                <a:extLst>
                  <a:ext uri="{0D108BD9-81ED-4DB2-BD59-A6C34878D82A}">
                    <a16:rowId xmlns:a16="http://schemas.microsoft.com/office/drawing/2014/main" val="10005"/>
                  </a:ext>
                </a:extLst>
              </a:tr>
              <a:tr h="370840">
                <a:tc>
                  <a:txBody>
                    <a:bodyPr/>
                    <a:lstStyle/>
                    <a:p>
                      <a:endParaRPr lang="en-US" sz="2000" dirty="0"/>
                    </a:p>
                  </a:txBody>
                  <a:tcPr/>
                </a:tc>
                <a:tc>
                  <a:txBody>
                    <a:bodyPr/>
                    <a:lstStyle/>
                    <a:p>
                      <a:r>
                        <a:rPr lang="en-US" sz="2000" dirty="0"/>
                        <a:t>Scenarios</a:t>
                      </a:r>
                    </a:p>
                  </a:txBody>
                  <a:tcPr/>
                </a:tc>
                <a:extLst>
                  <a:ext uri="{0D108BD9-81ED-4DB2-BD59-A6C34878D82A}">
                    <a16:rowId xmlns:a16="http://schemas.microsoft.com/office/drawing/2014/main" val="10006"/>
                  </a:ext>
                </a:extLst>
              </a:tr>
              <a:tr h="370840">
                <a:tc>
                  <a:txBody>
                    <a:bodyPr/>
                    <a:lstStyle/>
                    <a:p>
                      <a:endParaRPr lang="en-US" sz="2000" dirty="0"/>
                    </a:p>
                  </a:txBody>
                  <a:tcPr/>
                </a:tc>
                <a:tc>
                  <a:txBody>
                    <a:bodyPr/>
                    <a:lstStyle/>
                    <a:p>
                      <a:r>
                        <a:rPr lang="en-US" sz="2000" dirty="0"/>
                        <a:t>Prototypes</a:t>
                      </a:r>
                    </a:p>
                  </a:txBody>
                  <a:tcPr/>
                </a:tc>
                <a:extLst>
                  <a:ext uri="{0D108BD9-81ED-4DB2-BD59-A6C34878D82A}">
                    <a16:rowId xmlns:a16="http://schemas.microsoft.com/office/drawing/2014/main" val="10007"/>
                  </a:ext>
                </a:extLst>
              </a:tr>
              <a:tr h="370840">
                <a:tc>
                  <a:txBody>
                    <a:bodyPr/>
                    <a:lstStyle/>
                    <a:p>
                      <a:endParaRPr lang="en-US" sz="2000" dirty="0"/>
                    </a:p>
                  </a:txBody>
                  <a:tcPr/>
                </a:tc>
                <a:tc>
                  <a:txBody>
                    <a:bodyPr/>
                    <a:lstStyle/>
                    <a:p>
                      <a:r>
                        <a:rPr lang="en-US" sz="2000" dirty="0"/>
                        <a:t>Simulation</a:t>
                      </a:r>
                    </a:p>
                  </a:txBody>
                  <a:tcPr/>
                </a:tc>
                <a:extLst>
                  <a:ext uri="{0D108BD9-81ED-4DB2-BD59-A6C34878D82A}">
                    <a16:rowId xmlns:a16="http://schemas.microsoft.com/office/drawing/2014/main" val="10008"/>
                  </a:ext>
                </a:extLst>
              </a:tr>
              <a:tr h="370840">
                <a:tc>
                  <a:txBody>
                    <a:bodyPr/>
                    <a:lstStyle/>
                    <a:p>
                      <a:endParaRPr lang="en-US" sz="2000" dirty="0"/>
                    </a:p>
                  </a:txBody>
                  <a:tcPr/>
                </a:tc>
                <a:tc>
                  <a:txBody>
                    <a:bodyPr/>
                    <a:lstStyle/>
                    <a:p>
                      <a:r>
                        <a:rPr lang="en-US" sz="2000" dirty="0"/>
                        <a:t>Formal inspection</a:t>
                      </a:r>
                    </a:p>
                  </a:txBody>
                  <a:tcPr/>
                </a:tc>
                <a:extLst>
                  <a:ext uri="{0D108BD9-81ED-4DB2-BD59-A6C34878D82A}">
                    <a16:rowId xmlns:a16="http://schemas.microsoft.com/office/drawing/2014/main" val="10009"/>
                  </a:ext>
                </a:extLst>
              </a:tr>
              <a:tr h="370840">
                <a:tc>
                  <a:txBody>
                    <a:bodyPr/>
                    <a:lstStyle/>
                    <a:p>
                      <a:r>
                        <a:rPr lang="en-US" sz="2000" b="1" dirty="0">
                          <a:solidFill>
                            <a:schemeClr val="bg1"/>
                          </a:solidFill>
                        </a:rPr>
                        <a:t>Verification</a:t>
                      </a:r>
                    </a:p>
                  </a:txBody>
                  <a:tcPr>
                    <a:solidFill>
                      <a:schemeClr val="accent1"/>
                    </a:solidFill>
                  </a:tcPr>
                </a:tc>
                <a:tc>
                  <a:txBody>
                    <a:bodyPr/>
                    <a:lstStyle/>
                    <a:p>
                      <a:r>
                        <a:rPr lang="en-US" sz="2000" dirty="0"/>
                        <a:t>Cross-referencing</a:t>
                      </a:r>
                    </a:p>
                  </a:txBody>
                  <a:tcPr/>
                </a:tc>
                <a:extLst>
                  <a:ext uri="{0D108BD9-81ED-4DB2-BD59-A6C34878D82A}">
                    <a16:rowId xmlns:a16="http://schemas.microsoft.com/office/drawing/2014/main" val="10010"/>
                  </a:ext>
                </a:extLst>
              </a:tr>
              <a:tr h="370840">
                <a:tc>
                  <a:txBody>
                    <a:bodyPr/>
                    <a:lstStyle/>
                    <a:p>
                      <a:endParaRPr lang="en-US" sz="2000" dirty="0"/>
                    </a:p>
                  </a:txBody>
                  <a:tcPr/>
                </a:tc>
                <a:tc>
                  <a:txBody>
                    <a:bodyPr/>
                    <a:lstStyle/>
                    <a:p>
                      <a:r>
                        <a:rPr lang="en-US" sz="2000" dirty="0"/>
                        <a:t>Simulation</a:t>
                      </a:r>
                    </a:p>
                  </a:txBody>
                  <a:tcPr/>
                </a:tc>
                <a:extLst>
                  <a:ext uri="{0D108BD9-81ED-4DB2-BD59-A6C34878D82A}">
                    <a16:rowId xmlns:a16="http://schemas.microsoft.com/office/drawing/2014/main" val="10011"/>
                  </a:ext>
                </a:extLst>
              </a:tr>
              <a:tr h="370840">
                <a:tc>
                  <a:txBody>
                    <a:bodyPr/>
                    <a:lstStyle/>
                    <a:p>
                      <a:endParaRPr lang="en-US" sz="2000" dirty="0"/>
                    </a:p>
                  </a:txBody>
                  <a:tcPr/>
                </a:tc>
                <a:tc>
                  <a:txBody>
                    <a:bodyPr/>
                    <a:lstStyle/>
                    <a:p>
                      <a:r>
                        <a:rPr lang="en-US" sz="2000" dirty="0"/>
                        <a:t>Consistency checks</a:t>
                      </a:r>
                    </a:p>
                  </a:txBody>
                  <a:tcPr/>
                </a:tc>
                <a:extLst>
                  <a:ext uri="{0D108BD9-81ED-4DB2-BD59-A6C34878D82A}">
                    <a16:rowId xmlns:a16="http://schemas.microsoft.com/office/drawing/2014/main" val="10012"/>
                  </a:ext>
                </a:extLst>
              </a:tr>
              <a:tr h="370840">
                <a:tc>
                  <a:txBody>
                    <a:bodyPr/>
                    <a:lstStyle/>
                    <a:p>
                      <a:endParaRPr lang="en-US" sz="2000" dirty="0"/>
                    </a:p>
                  </a:txBody>
                  <a:tcPr/>
                </a:tc>
                <a:tc>
                  <a:txBody>
                    <a:bodyPr/>
                    <a:lstStyle/>
                    <a:p>
                      <a:r>
                        <a:rPr lang="en-US" sz="2000" dirty="0"/>
                        <a:t>Completeness checks</a:t>
                      </a:r>
                    </a:p>
                  </a:txBody>
                  <a:tcPr/>
                </a:tc>
                <a:extLst>
                  <a:ext uri="{0D108BD9-81ED-4DB2-BD59-A6C34878D82A}">
                    <a16:rowId xmlns:a16="http://schemas.microsoft.com/office/drawing/2014/main" val="10013"/>
                  </a:ext>
                </a:extLst>
              </a:tr>
              <a:tr h="370840">
                <a:tc>
                  <a:txBody>
                    <a:bodyPr/>
                    <a:lstStyle/>
                    <a:p>
                      <a:endParaRPr lang="en-US" sz="2000" dirty="0"/>
                    </a:p>
                  </a:txBody>
                  <a:tcPr/>
                </a:tc>
                <a:tc>
                  <a:txBody>
                    <a:bodyPr/>
                    <a:lstStyle/>
                    <a:p>
                      <a:r>
                        <a:rPr lang="en-US" sz="2000" dirty="0"/>
                        <a:t>Checks for unreachable</a:t>
                      </a:r>
                      <a:r>
                        <a:rPr lang="en-US" sz="2000" baseline="0" dirty="0"/>
                        <a:t> states or transitions (cf. Model checking)</a:t>
                      </a:r>
                      <a:endParaRPr lang="en-US" sz="2000" dirty="0"/>
                    </a:p>
                  </a:txBody>
                  <a:tcPr/>
                </a:tc>
                <a:extLst>
                  <a:ext uri="{0D108BD9-81ED-4DB2-BD59-A6C34878D82A}">
                    <a16:rowId xmlns:a16="http://schemas.microsoft.com/office/drawing/2014/main" val="10014"/>
                  </a:ext>
                </a:extLst>
              </a:tr>
              <a:tr h="370840">
                <a:tc>
                  <a:txBody>
                    <a:bodyPr/>
                    <a:lstStyle/>
                    <a:p>
                      <a:endParaRPr lang="en-US" sz="2000" dirty="0"/>
                    </a:p>
                  </a:txBody>
                  <a:tcPr/>
                </a:tc>
                <a:tc>
                  <a:txBody>
                    <a:bodyPr/>
                    <a:lstStyle/>
                    <a:p>
                      <a:r>
                        <a:rPr lang="en-US" sz="2000" dirty="0"/>
                        <a:t>Mathematical proofs</a:t>
                      </a:r>
                    </a:p>
                  </a:txBody>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41252863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Requirements should be</a:t>
            </a:r>
          </a:p>
        </p:txBody>
      </p:sp>
      <p:sp>
        <p:nvSpPr>
          <p:cNvPr id="3" name="Content Placeholder 2"/>
          <p:cNvSpPr>
            <a:spLocks noGrp="1"/>
          </p:cNvSpPr>
          <p:nvPr>
            <p:ph sz="half" idx="1"/>
          </p:nvPr>
        </p:nvSpPr>
        <p:spPr/>
        <p:txBody>
          <a:bodyPr>
            <a:normAutofit/>
          </a:bodyPr>
          <a:lstStyle/>
          <a:p>
            <a:pPr marL="742950" indent="-742950">
              <a:buFont typeface="+mj-lt"/>
              <a:buAutoNum type="arabicPeriod"/>
            </a:pPr>
            <a:r>
              <a:rPr lang="en-US" dirty="0"/>
              <a:t>Correct</a:t>
            </a:r>
          </a:p>
          <a:p>
            <a:pPr marL="742950" indent="-742950">
              <a:buFont typeface="+mj-lt"/>
              <a:buAutoNum type="arabicPeriod"/>
            </a:pPr>
            <a:r>
              <a:rPr lang="en-US" dirty="0"/>
              <a:t>Consistent</a:t>
            </a:r>
          </a:p>
          <a:p>
            <a:pPr marL="742950" indent="-742950">
              <a:buFont typeface="+mj-lt"/>
              <a:buAutoNum type="arabicPeriod"/>
            </a:pPr>
            <a:r>
              <a:rPr lang="en-US" dirty="0"/>
              <a:t>Unambiguous</a:t>
            </a:r>
          </a:p>
          <a:p>
            <a:pPr marL="742950" indent="-742950">
              <a:buFont typeface="+mj-lt"/>
              <a:buAutoNum type="arabicPeriod"/>
            </a:pPr>
            <a:r>
              <a:rPr lang="en-US" dirty="0"/>
              <a:t>Complete</a:t>
            </a:r>
          </a:p>
          <a:p>
            <a:pPr marL="742950" indent="-742950">
              <a:buFont typeface="+mj-lt"/>
              <a:buAutoNum type="arabicPeriod"/>
            </a:pPr>
            <a:r>
              <a:rPr lang="en-US" dirty="0"/>
              <a:t>Feasible</a:t>
            </a:r>
          </a:p>
          <a:p>
            <a:pPr marL="742950" indent="-742950">
              <a:buFont typeface="+mj-lt"/>
              <a:buAutoNum type="arabicPeriod"/>
            </a:pPr>
            <a:r>
              <a:rPr lang="en-US" dirty="0"/>
              <a:t>Relevant</a:t>
            </a:r>
          </a:p>
          <a:p>
            <a:pPr marL="742950" indent="-742950">
              <a:buFont typeface="+mj-lt"/>
              <a:buAutoNum type="arabicPeriod"/>
            </a:pPr>
            <a:r>
              <a:rPr lang="en-US" dirty="0"/>
              <a:t>Testable</a:t>
            </a:r>
          </a:p>
          <a:p>
            <a:pPr marL="742950" indent="-742950">
              <a:buFont typeface="+mj-lt"/>
              <a:buAutoNum type="arabicPeriod"/>
            </a:pPr>
            <a:r>
              <a:rPr lang="en-US" dirty="0"/>
              <a:t>Traceable</a:t>
            </a:r>
          </a:p>
        </p:txBody>
      </p:sp>
      <p:sp>
        <p:nvSpPr>
          <p:cNvPr id="4" name="Content Placeholder 3"/>
          <p:cNvSpPr>
            <a:spLocks noGrp="1"/>
          </p:cNvSpPr>
          <p:nvPr>
            <p:ph sz="half" idx="2"/>
          </p:nvPr>
        </p:nvSpPr>
        <p:spPr/>
        <p:txBody>
          <a:bodyPr>
            <a:normAutofit/>
          </a:bodyPr>
          <a:lstStyle/>
          <a:p>
            <a:pPr marL="514350" indent="-514350">
              <a:buFont typeface="+mj-lt"/>
              <a:buAutoNum type="arabicPeriod"/>
            </a:pPr>
            <a:endParaRPr lang="en-US" dirty="0"/>
          </a:p>
        </p:txBody>
      </p:sp>
      <p:sp>
        <p:nvSpPr>
          <p:cNvPr id="11" name="Slide Number Placeholder 10"/>
          <p:cNvSpPr>
            <a:spLocks noGrp="1"/>
          </p:cNvSpPr>
          <p:nvPr>
            <p:ph type="sldNum" sz="quarter" idx="12"/>
          </p:nvPr>
        </p:nvSpPr>
        <p:spPr/>
        <p:txBody>
          <a:bodyPr/>
          <a:lstStyle/>
          <a:p>
            <a:fld id="{14C9B42B-C2C6-7346-B601-DADF5F0E803F}" type="slidenum">
              <a:rPr lang="en-US" smtClean="0"/>
              <a:t>6</a:t>
            </a:fld>
            <a:endParaRPr lang="en-US"/>
          </a:p>
        </p:txBody>
      </p:sp>
      <p:sp>
        <p:nvSpPr>
          <p:cNvPr id="5" name="Line Callout 1 4"/>
          <p:cNvSpPr/>
          <p:nvPr/>
        </p:nvSpPr>
        <p:spPr>
          <a:xfrm>
            <a:off x="4648200" y="1411920"/>
            <a:ext cx="4038600" cy="633486"/>
          </a:xfrm>
          <a:prstGeom prst="borderCallout1">
            <a:avLst>
              <a:gd name="adj1" fmla="val 18750"/>
              <a:gd name="adj2" fmla="val -8333"/>
              <a:gd name="adj3" fmla="val 77091"/>
              <a:gd name="adj4" fmla="val -5496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According to both the engineer and the customer</a:t>
            </a:r>
          </a:p>
        </p:txBody>
      </p:sp>
      <p:sp>
        <p:nvSpPr>
          <p:cNvPr id="6" name="Line Callout 1 5"/>
          <p:cNvSpPr/>
          <p:nvPr/>
        </p:nvSpPr>
        <p:spPr>
          <a:xfrm>
            <a:off x="4648200" y="2045406"/>
            <a:ext cx="4038600" cy="932842"/>
          </a:xfrm>
          <a:prstGeom prst="borderCallout1">
            <a:avLst>
              <a:gd name="adj1" fmla="val 18750"/>
              <a:gd name="adj2" fmla="val -8333"/>
              <a:gd name="adj3" fmla="val 21750"/>
              <a:gd name="adj4" fmla="val -5232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In that there are no conflicting requirements.  Quality requirements are particularly dangerous. </a:t>
            </a:r>
          </a:p>
        </p:txBody>
      </p:sp>
      <p:sp>
        <p:nvSpPr>
          <p:cNvPr id="7" name="Line Callout 1 6"/>
          <p:cNvSpPr/>
          <p:nvPr/>
        </p:nvSpPr>
        <p:spPr>
          <a:xfrm>
            <a:off x="4648200" y="2570561"/>
            <a:ext cx="4038600" cy="962459"/>
          </a:xfrm>
          <a:prstGeom prst="borderCallout1">
            <a:avLst>
              <a:gd name="adj1" fmla="val 18750"/>
              <a:gd name="adj2" fmla="val -8333"/>
              <a:gd name="adj3" fmla="val -3732"/>
              <a:gd name="adj4" fmla="val -42786"/>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Ambiguous: multiple readers can walk away with different but valid interpretations.</a:t>
            </a:r>
          </a:p>
        </p:txBody>
      </p:sp>
      <p:sp>
        <p:nvSpPr>
          <p:cNvPr id="8" name="Line Callout 1 7"/>
          <p:cNvSpPr/>
          <p:nvPr/>
        </p:nvSpPr>
        <p:spPr>
          <a:xfrm>
            <a:off x="4648200" y="3204190"/>
            <a:ext cx="4038600" cy="962459"/>
          </a:xfrm>
          <a:prstGeom prst="borderCallout1">
            <a:avLst>
              <a:gd name="adj1" fmla="val 18750"/>
              <a:gd name="adj2" fmla="val -8333"/>
              <a:gd name="adj3" fmla="val -23795"/>
              <a:gd name="adj4" fmla="val -51658"/>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Covers all required behavior and output for all inputs under all constraints. </a:t>
            </a:r>
          </a:p>
        </p:txBody>
      </p:sp>
      <p:sp>
        <p:nvSpPr>
          <p:cNvPr id="9" name="Line Callout 1 8"/>
          <p:cNvSpPr/>
          <p:nvPr/>
        </p:nvSpPr>
        <p:spPr>
          <a:xfrm>
            <a:off x="4648200" y="3685419"/>
            <a:ext cx="4038600" cy="962459"/>
          </a:xfrm>
          <a:prstGeom prst="borderCallout1">
            <a:avLst>
              <a:gd name="adj1" fmla="val 18750"/>
              <a:gd name="adj2" fmla="val -8333"/>
              <a:gd name="adj3" fmla="val -40239"/>
              <a:gd name="adj4" fmla="val -5818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Can it be done at all?  Again, quality/non-functional </a:t>
            </a:r>
            <a:r>
              <a:rPr lang="en-US" sz="2000" dirty="0" err="1"/>
              <a:t>reqs</a:t>
            </a:r>
            <a:r>
              <a:rPr lang="en-US" sz="2000" dirty="0"/>
              <a:t> are particularly vulnerable.</a:t>
            </a:r>
          </a:p>
        </p:txBody>
      </p:sp>
      <p:grpSp>
        <p:nvGrpSpPr>
          <p:cNvPr id="16" name="Group 15"/>
          <p:cNvGrpSpPr/>
          <p:nvPr/>
        </p:nvGrpSpPr>
        <p:grpSpPr>
          <a:xfrm>
            <a:off x="5941500" y="3685419"/>
            <a:ext cx="1564519" cy="1877423"/>
            <a:chOff x="5941500" y="3685419"/>
            <a:chExt cx="1564519" cy="1877423"/>
          </a:xfrm>
        </p:grpSpPr>
        <p:sp>
          <p:nvSpPr>
            <p:cNvPr id="10" name="Line Callout 1 9"/>
            <p:cNvSpPr/>
            <p:nvPr/>
          </p:nvSpPr>
          <p:spPr>
            <a:xfrm>
              <a:off x="5941500" y="3685419"/>
              <a:ext cx="1564519" cy="1877423"/>
            </a:xfrm>
            <a:prstGeom prst="borderCallout1">
              <a:avLst>
                <a:gd name="adj1" fmla="val 18750"/>
                <a:gd name="adj2" fmla="val -8333"/>
                <a:gd name="adj3" fmla="val -4444"/>
                <a:gd name="adj4" fmla="val -23377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pic>
          <p:nvPicPr>
            <p:cNvPr id="15" name="Picture 14" descr="explosion.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1500" y="3685419"/>
              <a:ext cx="1564519" cy="1877423"/>
            </a:xfrm>
            <a:prstGeom prst="rect">
              <a:avLst/>
            </a:prstGeom>
          </p:spPr>
        </p:pic>
      </p:grpSp>
      <p:sp>
        <p:nvSpPr>
          <p:cNvPr id="17" name="Line Callout 1 16"/>
          <p:cNvSpPr/>
          <p:nvPr/>
        </p:nvSpPr>
        <p:spPr>
          <a:xfrm>
            <a:off x="4648200" y="4726189"/>
            <a:ext cx="4038600" cy="962459"/>
          </a:xfrm>
          <a:prstGeom prst="borderCallout1">
            <a:avLst>
              <a:gd name="adj1" fmla="val 18750"/>
              <a:gd name="adj2" fmla="val -8333"/>
              <a:gd name="adj3" fmla="val -53028"/>
              <a:gd name="adj4" fmla="val -57318"/>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Acceptance tests and metrics are possible/obvious.</a:t>
            </a:r>
          </a:p>
        </p:txBody>
      </p:sp>
      <p:sp>
        <p:nvSpPr>
          <p:cNvPr id="18" name="Line Callout 1 17"/>
          <p:cNvSpPr/>
          <p:nvPr/>
        </p:nvSpPr>
        <p:spPr>
          <a:xfrm>
            <a:off x="4648200" y="5163704"/>
            <a:ext cx="4038600" cy="962459"/>
          </a:xfrm>
          <a:prstGeom prst="borderCallout1">
            <a:avLst>
              <a:gd name="adj1" fmla="val 18750"/>
              <a:gd name="adj2" fmla="val -8333"/>
              <a:gd name="adj3" fmla="val -64335"/>
              <a:gd name="adj4" fmla="val -5376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t>Organized, uniquely labeled.</a:t>
            </a:r>
          </a:p>
        </p:txBody>
      </p:sp>
    </p:spTree>
    <p:extLst>
      <p:ext uri="{BB962C8B-B14F-4D97-AF65-F5344CB8AC3E}">
        <p14:creationId xmlns:p14="http://schemas.microsoft.com/office/powerpoint/2010/main" val="6887647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9"/>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16"/>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7"/>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7" grpId="0" animBg="1"/>
      <p:bldP spid="17" grpId="1"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B0A6C-C07B-A248-A4D6-7661958A2C13}"/>
              </a:ext>
            </a:extLst>
          </p:cNvPr>
          <p:cNvSpPr>
            <a:spLocks noGrp="1"/>
          </p:cNvSpPr>
          <p:nvPr>
            <p:ph type="title"/>
          </p:nvPr>
        </p:nvSpPr>
        <p:spPr/>
        <p:txBody>
          <a:bodyPr/>
          <a:lstStyle/>
          <a:p>
            <a:r>
              <a:rPr lang="en-US" dirty="0"/>
              <a:t>How to evaluate a user story?</a:t>
            </a:r>
          </a:p>
        </p:txBody>
      </p:sp>
      <p:sp>
        <p:nvSpPr>
          <p:cNvPr id="4" name="TextBox 3">
            <a:extLst>
              <a:ext uri="{FF2B5EF4-FFF2-40B4-BE49-F238E27FC236}">
                <a16:creationId xmlns:a16="http://schemas.microsoft.com/office/drawing/2014/main" id="{C8980A9F-55C7-E548-AD67-2094AB2E4A1F}"/>
              </a:ext>
            </a:extLst>
          </p:cNvPr>
          <p:cNvSpPr txBox="1"/>
          <p:nvPr/>
        </p:nvSpPr>
        <p:spPr>
          <a:xfrm>
            <a:off x="1784555" y="6282813"/>
            <a:ext cx="4852219" cy="461665"/>
          </a:xfrm>
          <a:prstGeom prst="rect">
            <a:avLst/>
          </a:prstGeom>
          <a:noFill/>
        </p:spPr>
        <p:txBody>
          <a:bodyPr wrap="square" rtlCol="0">
            <a:spAutoFit/>
          </a:bodyPr>
          <a:lstStyle/>
          <a:p>
            <a:r>
              <a:rPr lang="en-US" sz="1200" dirty="0">
                <a:solidFill>
                  <a:schemeClr val="tx1">
                    <a:lumMod val="40000"/>
                    <a:lumOff val="60000"/>
                  </a:schemeClr>
                </a:solidFill>
              </a:rPr>
              <a:t>Source: http://one80services.com/user-stories/writing-good-user-stories-hint-its-not-about-writing/</a:t>
            </a:r>
          </a:p>
        </p:txBody>
      </p:sp>
      <p:pic>
        <p:nvPicPr>
          <p:cNvPr id="5" name="Picture 4">
            <a:extLst>
              <a:ext uri="{FF2B5EF4-FFF2-40B4-BE49-F238E27FC236}">
                <a16:creationId xmlns:a16="http://schemas.microsoft.com/office/drawing/2014/main" id="{D66857AF-A977-844B-AD54-7BA8976568AA}"/>
              </a:ext>
            </a:extLst>
          </p:cNvPr>
          <p:cNvPicPr>
            <a:picLocks noChangeAspect="1"/>
          </p:cNvPicPr>
          <p:nvPr/>
        </p:nvPicPr>
        <p:blipFill>
          <a:blip r:embed="rId2"/>
          <a:stretch>
            <a:fillRect/>
          </a:stretch>
        </p:blipFill>
        <p:spPr>
          <a:xfrm>
            <a:off x="1320800" y="1725971"/>
            <a:ext cx="6502400" cy="3937000"/>
          </a:xfrm>
          <a:prstGeom prst="rect">
            <a:avLst/>
          </a:prstGeom>
        </p:spPr>
      </p:pic>
    </p:spTree>
    <p:extLst>
      <p:ext uri="{BB962C8B-B14F-4D97-AF65-F5344CB8AC3E}">
        <p14:creationId xmlns:p14="http://schemas.microsoft.com/office/powerpoint/2010/main" val="12505488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5715000"/>
            <a:ext cx="8229600" cy="1143000"/>
          </a:xfrm>
        </p:spPr>
        <p:txBody>
          <a:bodyPr/>
          <a:lstStyle/>
          <a:p>
            <a:r>
              <a:rPr lang="en-US" dirty="0"/>
              <a:t>Decomposition</a:t>
            </a:r>
          </a:p>
        </p:txBody>
      </p:sp>
      <p:sp>
        <p:nvSpPr>
          <p:cNvPr id="4" name="Rounded Rectangle 3"/>
          <p:cNvSpPr/>
          <p:nvPr/>
        </p:nvSpPr>
        <p:spPr>
          <a:xfrm>
            <a:off x="323528" y="189789"/>
            <a:ext cx="2286000" cy="9144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Stakeholder requirements</a:t>
            </a:r>
          </a:p>
        </p:txBody>
      </p:sp>
      <p:sp>
        <p:nvSpPr>
          <p:cNvPr id="5" name="Rounded Rectangle 4"/>
          <p:cNvSpPr/>
          <p:nvPr/>
        </p:nvSpPr>
        <p:spPr>
          <a:xfrm>
            <a:off x="2442438" y="1604281"/>
            <a:ext cx="2286000" cy="9144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System</a:t>
            </a:r>
          </a:p>
        </p:txBody>
      </p:sp>
      <p:cxnSp>
        <p:nvCxnSpPr>
          <p:cNvPr id="8" name="Curved Connector 7"/>
          <p:cNvCxnSpPr>
            <a:stCxn id="4" idx="3"/>
            <a:endCxn id="5" idx="0"/>
          </p:cNvCxnSpPr>
          <p:nvPr/>
        </p:nvCxnSpPr>
        <p:spPr>
          <a:xfrm>
            <a:off x="2609528" y="646989"/>
            <a:ext cx="975910" cy="957292"/>
          </a:xfrm>
          <a:prstGeom prst="curvedConnector2">
            <a:avLst/>
          </a:prstGeom>
          <a:ln>
            <a:tailEnd type="arrow"/>
          </a:ln>
        </p:spPr>
        <p:style>
          <a:lnRef idx="2">
            <a:schemeClr val="accent1"/>
          </a:lnRef>
          <a:fillRef idx="0">
            <a:schemeClr val="accent1"/>
          </a:fillRef>
          <a:effectRef idx="1">
            <a:schemeClr val="accent1"/>
          </a:effectRef>
          <a:fontRef idx="minor">
            <a:schemeClr val="tx1"/>
          </a:fontRef>
        </p:style>
      </p:cxnSp>
      <p:sp>
        <p:nvSpPr>
          <p:cNvPr id="13" name="Rounded Rectangle 12"/>
          <p:cNvSpPr/>
          <p:nvPr/>
        </p:nvSpPr>
        <p:spPr>
          <a:xfrm>
            <a:off x="4745147" y="3018773"/>
            <a:ext cx="2286000" cy="91440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System</a:t>
            </a:r>
          </a:p>
        </p:txBody>
      </p:sp>
      <p:cxnSp>
        <p:nvCxnSpPr>
          <p:cNvPr id="15" name="Curved Connector 14"/>
          <p:cNvCxnSpPr>
            <a:stCxn id="5" idx="3"/>
            <a:endCxn id="13" idx="0"/>
          </p:cNvCxnSpPr>
          <p:nvPr/>
        </p:nvCxnSpPr>
        <p:spPr>
          <a:xfrm>
            <a:off x="4728438" y="2061481"/>
            <a:ext cx="1159709" cy="957292"/>
          </a:xfrm>
          <a:prstGeom prst="curvedConnector2">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2807112" y="4478694"/>
            <a:ext cx="18288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Subsystem A</a:t>
            </a:r>
          </a:p>
        </p:txBody>
      </p:sp>
      <p:sp>
        <p:nvSpPr>
          <p:cNvPr id="19" name="Rectangle 18"/>
          <p:cNvSpPr/>
          <p:nvPr/>
        </p:nvSpPr>
        <p:spPr>
          <a:xfrm>
            <a:off x="4960902" y="4478694"/>
            <a:ext cx="18288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Subsystem B</a:t>
            </a:r>
          </a:p>
        </p:txBody>
      </p:sp>
      <p:sp>
        <p:nvSpPr>
          <p:cNvPr id="20" name="Rectangle 19"/>
          <p:cNvSpPr/>
          <p:nvPr/>
        </p:nvSpPr>
        <p:spPr>
          <a:xfrm>
            <a:off x="7114692" y="4478694"/>
            <a:ext cx="18288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t>Subsystem C</a:t>
            </a:r>
          </a:p>
        </p:txBody>
      </p:sp>
      <p:cxnSp>
        <p:nvCxnSpPr>
          <p:cNvPr id="22" name="Straight Arrow Connector 21"/>
          <p:cNvCxnSpPr>
            <a:stCxn id="13" idx="2"/>
            <a:endCxn id="19" idx="0"/>
          </p:cNvCxnSpPr>
          <p:nvPr/>
        </p:nvCxnSpPr>
        <p:spPr>
          <a:xfrm flipH="1">
            <a:off x="5875302" y="3933173"/>
            <a:ext cx="12845" cy="5455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3" idx="2"/>
            <a:endCxn id="18" idx="0"/>
          </p:cNvCxnSpPr>
          <p:nvPr/>
        </p:nvCxnSpPr>
        <p:spPr>
          <a:xfrm flipH="1">
            <a:off x="3721512" y="3933173"/>
            <a:ext cx="2166635" cy="5455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13" idx="2"/>
            <a:endCxn id="20" idx="0"/>
          </p:cNvCxnSpPr>
          <p:nvPr/>
        </p:nvCxnSpPr>
        <p:spPr>
          <a:xfrm>
            <a:off x="5888147" y="3933173"/>
            <a:ext cx="2140945" cy="5455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Donut 31"/>
          <p:cNvSpPr/>
          <p:nvPr/>
        </p:nvSpPr>
        <p:spPr>
          <a:xfrm>
            <a:off x="1992130" y="1104189"/>
            <a:ext cx="3458763" cy="1914584"/>
          </a:xfrm>
          <a:prstGeom prst="donut">
            <a:avLst>
              <a:gd name="adj" fmla="val 496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33" name="Donut 32"/>
          <p:cNvSpPr/>
          <p:nvPr/>
        </p:nvSpPr>
        <p:spPr>
          <a:xfrm>
            <a:off x="2105334" y="2635665"/>
            <a:ext cx="7552468" cy="3614456"/>
          </a:xfrm>
          <a:prstGeom prst="donut">
            <a:avLst>
              <a:gd name="adj" fmla="val 2810"/>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31" name="Line Callout 1 30"/>
          <p:cNvSpPr/>
          <p:nvPr/>
        </p:nvSpPr>
        <p:spPr>
          <a:xfrm>
            <a:off x="6200292" y="1604281"/>
            <a:ext cx="2743200" cy="646989"/>
          </a:xfrm>
          <a:prstGeom prst="borderCallout1">
            <a:avLst>
              <a:gd name="adj1" fmla="val 18750"/>
              <a:gd name="adj2" fmla="val -8333"/>
              <a:gd name="adj3" fmla="val 202904"/>
              <a:gd name="adj4" fmla="val -12014"/>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b="1" dirty="0"/>
              <a:t>Initial decomposition</a:t>
            </a:r>
          </a:p>
        </p:txBody>
      </p:sp>
      <p:sp>
        <p:nvSpPr>
          <p:cNvPr id="30" name="Line Callout 1 29"/>
          <p:cNvSpPr/>
          <p:nvPr/>
        </p:nvSpPr>
        <p:spPr>
          <a:xfrm>
            <a:off x="4960902" y="189789"/>
            <a:ext cx="2743200" cy="646989"/>
          </a:xfrm>
          <a:prstGeom prst="borderCallout1">
            <a:avLst>
              <a:gd name="adj1" fmla="val 18750"/>
              <a:gd name="adj2" fmla="val -8333"/>
              <a:gd name="adj3" fmla="val 213236"/>
              <a:gd name="adj4" fmla="val -36987"/>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b="1" dirty="0"/>
              <a:t>High-level plan</a:t>
            </a:r>
          </a:p>
        </p:txBody>
      </p:sp>
    </p:spTree>
    <p:extLst>
      <p:ext uri="{BB962C8B-B14F-4D97-AF65-F5344CB8AC3E}">
        <p14:creationId xmlns:p14="http://schemas.microsoft.com/office/powerpoint/2010/main" val="24727141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p>
        </p:txBody>
      </p:sp>
      <p:sp>
        <p:nvSpPr>
          <p:cNvPr id="3" name="Content Placeholder 2"/>
          <p:cNvSpPr>
            <a:spLocks noGrp="1"/>
          </p:cNvSpPr>
          <p:nvPr>
            <p:ph idx="1"/>
          </p:nvPr>
        </p:nvSpPr>
        <p:spPr/>
        <p:txBody>
          <a:bodyPr>
            <a:normAutofit/>
          </a:bodyPr>
          <a:lstStyle/>
          <a:p>
            <a:r>
              <a:rPr lang="en-US" dirty="0"/>
              <a:t>Decomposition into a hierarchy helps establish </a:t>
            </a:r>
            <a:r>
              <a:rPr lang="en-US" b="1" dirty="0"/>
              <a:t>traceability</a:t>
            </a:r>
            <a:r>
              <a:rPr lang="en-US" dirty="0"/>
              <a:t>, which identifies relationships between requirements.</a:t>
            </a:r>
          </a:p>
          <a:p>
            <a:r>
              <a:rPr lang="en-US" i="1" dirty="0"/>
              <a:t>Definition?</a:t>
            </a:r>
          </a:p>
          <a:p>
            <a:r>
              <a:rPr lang="en-US" b="1" dirty="0"/>
              <a:t>Traceability</a:t>
            </a:r>
            <a:r>
              <a:rPr lang="en-US" dirty="0"/>
              <a:t> is important for when requirements change.</a:t>
            </a:r>
          </a:p>
          <a:p>
            <a:r>
              <a:rPr lang="en-US" dirty="0"/>
              <a:t>Decomposition also helps both </a:t>
            </a:r>
            <a:r>
              <a:rPr lang="en-US" i="1" dirty="0"/>
              <a:t>validate</a:t>
            </a:r>
            <a:r>
              <a:rPr lang="en-US" dirty="0"/>
              <a:t> and </a:t>
            </a:r>
            <a:r>
              <a:rPr lang="en-US" i="1" dirty="0"/>
              <a:t>verify</a:t>
            </a:r>
            <a:r>
              <a:rPr lang="en-US" dirty="0"/>
              <a:t> the requirements.</a:t>
            </a:r>
          </a:p>
        </p:txBody>
      </p:sp>
    </p:spTree>
    <p:extLst>
      <p:ext uri="{BB962C8B-B14F-4D97-AF65-F5344CB8AC3E}">
        <p14:creationId xmlns:p14="http://schemas.microsoft.com/office/powerpoint/2010/main" val="6477639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SR Theme">
  <a:themeElements>
    <a:clrScheme name="isr theme 1">
      <a:dk1>
        <a:srgbClr val="595959"/>
      </a:dk1>
      <a:lt1>
        <a:srgbClr val="FFFFFF"/>
      </a:lt1>
      <a:dk2>
        <a:srgbClr val="44546A"/>
      </a:dk2>
      <a:lt2>
        <a:srgbClr val="E7E6E6"/>
      </a:lt2>
      <a:accent1>
        <a:srgbClr val="AD0002"/>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R Theme" id="{CA6F2C64-8323-4A40-A5D8-26FD96348C72}" vid="{74D519FF-013A-4C40-9FCC-0E76168F54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ISR Theme</Template>
  <TotalTime>6331</TotalTime>
  <Words>2055</Words>
  <Application>Microsoft Office PowerPoint</Application>
  <PresentationFormat>On-screen Show (4:3)</PresentationFormat>
  <Paragraphs>331</Paragraphs>
  <Slides>33</Slides>
  <Notes>23</Notes>
  <HiddenSlides>28</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ＭＳ Ｐゴシック</vt:lpstr>
      <vt:lpstr>Arial</vt:lpstr>
      <vt:lpstr>Calibri</vt:lpstr>
      <vt:lpstr>Courier New</vt:lpstr>
      <vt:lpstr>Open Sans</vt:lpstr>
      <vt:lpstr>Symbol</vt:lpstr>
      <vt:lpstr>Times</vt:lpstr>
      <vt:lpstr>Times New Roman</vt:lpstr>
      <vt:lpstr>Verdana</vt:lpstr>
      <vt:lpstr>Wingdings</vt:lpstr>
      <vt:lpstr>ISR Theme</vt:lpstr>
      <vt:lpstr>Requirements 3: Analysis</vt:lpstr>
      <vt:lpstr>Learning goals: FIXME</vt:lpstr>
      <vt:lpstr>Requirements Evaluation</vt:lpstr>
      <vt:lpstr>Verification vs. Validation</vt:lpstr>
      <vt:lpstr>PowerPoint Presentation</vt:lpstr>
      <vt:lpstr>Requirements should be</vt:lpstr>
      <vt:lpstr>How to evaluate a user story?</vt:lpstr>
      <vt:lpstr>Decomposition</vt:lpstr>
      <vt:lpstr>Why?</vt:lpstr>
      <vt:lpstr>Managing Inconsistency</vt:lpstr>
      <vt:lpstr>Allocation and flowdown</vt:lpstr>
      <vt:lpstr>Logical conflicts</vt:lpstr>
      <vt:lpstr>Terminology conflicts</vt:lpstr>
      <vt:lpstr>Why do conflicts arise?</vt:lpstr>
      <vt:lpstr>Strong versus weak conflicts</vt:lpstr>
      <vt:lpstr>Weakening goals to resolve conflicts</vt:lpstr>
      <vt:lpstr>Transfer the conflict outside</vt:lpstr>
      <vt:lpstr>Prioritizing Use Cases</vt:lpstr>
      <vt:lpstr>Prioritize by core functions</vt:lpstr>
      <vt:lpstr>Prioritize by user-facing activities</vt:lpstr>
      <vt:lpstr>Prioritize by uncertainty</vt:lpstr>
      <vt:lpstr>Prioritize by risk</vt:lpstr>
      <vt:lpstr>Risk analysis in safety-critical systems</vt:lpstr>
      <vt:lpstr>Aviation failure impact categories</vt:lpstr>
      <vt:lpstr>Fault tree analysis</vt:lpstr>
      <vt:lpstr>PowerPoint Presentation</vt:lpstr>
      <vt:lpstr>Fault trees to quantify risk</vt:lpstr>
      <vt:lpstr>Risk mitigation/response strategies</vt:lpstr>
      <vt:lpstr>Exercise!</vt:lpstr>
      <vt:lpstr>PowerPoint Presentation</vt:lpstr>
      <vt:lpstr>Wrap-up: day 1</vt:lpstr>
      <vt:lpstr>Wrap-up: day 2</vt:lpstr>
      <vt:lpstr>Wrap-up: day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Claire Le Goues</dc:creator>
  <cp:lastModifiedBy>Christopher Meiklejohn</cp:lastModifiedBy>
  <cp:revision>102</cp:revision>
  <cp:lastPrinted>2014-09-18T18:25:44Z</cp:lastPrinted>
  <dcterms:created xsi:type="dcterms:W3CDTF">2014-09-13T18:32:53Z</dcterms:created>
  <dcterms:modified xsi:type="dcterms:W3CDTF">2019-09-18T13:21:40Z</dcterms:modified>
</cp:coreProperties>
</file>

<file path=docProps/thumbnail.jpeg>
</file>